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301" r:id="rId7"/>
    <p:sldId id="262" r:id="rId8"/>
    <p:sldId id="263" r:id="rId9"/>
    <p:sldId id="264" r:id="rId10"/>
    <p:sldId id="265" r:id="rId11"/>
    <p:sldId id="266" r:id="rId12"/>
    <p:sldId id="314" r:id="rId13"/>
    <p:sldId id="310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313" r:id="rId26"/>
    <p:sldId id="282" r:id="rId27"/>
    <p:sldId id="303" r:id="rId28"/>
    <p:sldId id="284" r:id="rId29"/>
    <p:sldId id="285" r:id="rId30"/>
    <p:sldId id="286" r:id="rId31"/>
    <p:sldId id="287" r:id="rId32"/>
    <p:sldId id="311" r:id="rId33"/>
    <p:sldId id="288" r:id="rId34"/>
    <p:sldId id="289" r:id="rId35"/>
    <p:sldId id="290" r:id="rId36"/>
    <p:sldId id="291" r:id="rId37"/>
    <p:sldId id="293" r:id="rId38"/>
    <p:sldId id="294" r:id="rId39"/>
    <p:sldId id="279" r:id="rId40"/>
    <p:sldId id="280" r:id="rId41"/>
    <p:sldId id="306" r:id="rId42"/>
    <p:sldId id="298" r:id="rId43"/>
    <p:sldId id="299" r:id="rId44"/>
    <p:sldId id="309" r:id="rId45"/>
    <p:sldId id="300" r:id="rId46"/>
  </p:sldIdLst>
  <p:sldSz cx="9144000" cy="6858000" type="screen4x3"/>
  <p:notesSz cx="6858000" cy="9144000"/>
  <p:embeddedFontLst>
    <p:embeddedFont>
      <p:font typeface="Roboto Slab" pitchFamily="2" charset="0"/>
      <p:regular r:id="rId48"/>
      <p:bold r:id="rId49"/>
    </p:embeddedFont>
    <p:embeddedFont>
      <p:font typeface="Trebuchet MS" panose="020B060302020202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939A6-6976-C57F-83BB-BBEEF5DAECF6}" v="6" dt="2025-07-03T09:27:27.557"/>
    <p1510:client id="{E28D50C4-BED3-1BD8-ABBA-4BDC1FCF0789}" v="209" dt="2025-07-03T09:28:45.553"/>
  </p1510:revLst>
</p1510:revInfo>
</file>

<file path=ppt/tableStyles.xml><?xml version="1.0" encoding="utf-8"?>
<a:tblStyleLst xmlns:a="http://schemas.openxmlformats.org/drawingml/2006/main" def="{6198E706-73D8-4629-84B5-9ADA6D8C6788}">
  <a:tblStyle styleId="{6198E706-73D8-4629-84B5-9ADA6D8C67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EF2A215-50A6-415C-ACC8-72AF7F19EC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97BD7-8979-48D4-A735-985C1E5334C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43C8F5-CA2A-4E09-B2FD-460C38CB80C6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449D33-1C52-4296-835A-7BB95A65AED8}" styleName="Table_4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55a9077fd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55a9077f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5a9077fdb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55a9077fd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>
          <a:extLst>
            <a:ext uri="{FF2B5EF4-FFF2-40B4-BE49-F238E27FC236}">
              <a16:creationId xmlns:a16="http://schemas.microsoft.com/office/drawing/2014/main" id="{9744550E-9E3A-1AB7-4491-BD4E755AA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5a9077fdb_0_7:notes">
            <a:extLst>
              <a:ext uri="{FF2B5EF4-FFF2-40B4-BE49-F238E27FC236}">
                <a16:creationId xmlns:a16="http://schemas.microsoft.com/office/drawing/2014/main" id="{B02274C0-023D-517C-9E1C-3C11FA6DA2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55a9077fdb_0_7:notes">
            <a:extLst>
              <a:ext uri="{FF2B5EF4-FFF2-40B4-BE49-F238E27FC236}">
                <a16:creationId xmlns:a16="http://schemas.microsoft.com/office/drawing/2014/main" id="{A3DE9F35-E802-4927-4DCE-0F78C99D46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93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>
          <a:extLst>
            <a:ext uri="{FF2B5EF4-FFF2-40B4-BE49-F238E27FC236}">
              <a16:creationId xmlns:a16="http://schemas.microsoft.com/office/drawing/2014/main" id="{EADD8663-6A63-E020-25FB-FB7816C19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5a9077fdb_0_7:notes">
            <a:extLst>
              <a:ext uri="{FF2B5EF4-FFF2-40B4-BE49-F238E27FC236}">
                <a16:creationId xmlns:a16="http://schemas.microsoft.com/office/drawing/2014/main" id="{4BF59DBB-117D-AF64-8995-847BCE7E93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55a9077fdb_0_7:notes">
            <a:extLst>
              <a:ext uri="{FF2B5EF4-FFF2-40B4-BE49-F238E27FC236}">
                <a16:creationId xmlns:a16="http://schemas.microsoft.com/office/drawing/2014/main" id="{03FF18B4-0C31-7477-4CBF-0723AC1FD0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7100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1e933ce5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e1e933ce5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1e933ce5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e1e933ce5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fb386006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dfb38600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>
          <a:extLst>
            <a:ext uri="{FF2B5EF4-FFF2-40B4-BE49-F238E27FC236}">
              <a16:creationId xmlns:a16="http://schemas.microsoft.com/office/drawing/2014/main" id="{6E18EC85-B843-AFB6-C52E-F7A8B4ADA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>
            <a:extLst>
              <a:ext uri="{FF2B5EF4-FFF2-40B4-BE49-F238E27FC236}">
                <a16:creationId xmlns:a16="http://schemas.microsoft.com/office/drawing/2014/main" id="{460660AB-D844-8DFA-D6DD-AFED625BC4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:notes">
            <a:extLst>
              <a:ext uri="{FF2B5EF4-FFF2-40B4-BE49-F238E27FC236}">
                <a16:creationId xmlns:a16="http://schemas.microsoft.com/office/drawing/2014/main" id="{3797CBC5-5F0E-6214-6E6E-86B90543C7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500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99b3958e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899b3958e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dfb3860066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dfb386006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f65144b5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f65144b5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12f65144b5a_0_2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>
          <a:extLst>
            <a:ext uri="{FF2B5EF4-FFF2-40B4-BE49-F238E27FC236}">
              <a16:creationId xmlns:a16="http://schemas.microsoft.com/office/drawing/2014/main" id="{07100DCE-B3DC-208C-1CBE-191B048EB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:notes">
            <a:extLst>
              <a:ext uri="{FF2B5EF4-FFF2-40B4-BE49-F238E27FC236}">
                <a16:creationId xmlns:a16="http://schemas.microsoft.com/office/drawing/2014/main" id="{8F2A5F2D-C028-59A7-2C51-0AA80FBD23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7:notes">
            <a:extLst>
              <a:ext uri="{FF2B5EF4-FFF2-40B4-BE49-F238E27FC236}">
                <a16:creationId xmlns:a16="http://schemas.microsoft.com/office/drawing/2014/main" id="{AB3EF1F1-77FA-B57D-CE41-0998517BB1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2108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899b3958e0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899b3958e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481cb3c88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481cb3c88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Assemblies this week on this.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8a4de8a34a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8a4de8a34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fb3860066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dfb386006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a4de8a34a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8a4de8a34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e1e933ce50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e1e933ce5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9866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dfb3860066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dfb3860066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35c15e6e1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135c15e6e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9247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81cb3c88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2481cb3c88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a4de8a34a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8a4de8a34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6086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979b43987_2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8979b4398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99b3958e0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899b3958e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4000">
              <a:srgbClr val="FFFFFF"/>
            </a:gs>
            <a:gs pos="83000">
              <a:srgbClr val="FFFFFF"/>
            </a:gs>
            <a:gs pos="100000">
              <a:srgbClr val="FFFFFF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p14:dur="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ceysports.co.uk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kidsschoolkits.co.uk/" TargetMode="External"/><Relationship Id="rId4" Type="http://schemas.openxmlformats.org/officeDocument/2006/relationships/hyperlink" Target="https://www.beamnewport.co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218250" y="1064450"/>
            <a:ext cx="87075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2F67"/>
              </a:buClr>
              <a:buSzPts val="4400"/>
              <a:buFont typeface="Trebuchet MS"/>
              <a:buNone/>
            </a:pPr>
            <a:r>
              <a:rPr lang="en-US" sz="36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Information for Year 6 </a:t>
            </a:r>
            <a:endParaRPr lang="en-US" sz="3600" b="1" u="none" strike="noStrike" cap="none">
              <a:solidFill>
                <a:srgbClr val="8F2F67"/>
              </a:solidFill>
              <a:latin typeface="Roboto Slab"/>
              <a:ea typeface="Roboto Slab"/>
              <a:cs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2F67"/>
              </a:buClr>
              <a:buSzPts val="4400"/>
              <a:buFont typeface="Trebuchet MS"/>
              <a:buNone/>
            </a:pPr>
            <a:r>
              <a:rPr lang="en-US" sz="3600" b="1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Learners,</a:t>
            </a:r>
            <a:r>
              <a:rPr lang="en-US" sz="36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3600" b="1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P</a:t>
            </a:r>
            <a:r>
              <a:rPr lang="en-US" sz="36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arents </a:t>
            </a:r>
            <a:r>
              <a:rPr lang="en-US" sz="3600" b="1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and C</a:t>
            </a:r>
            <a:r>
              <a:rPr lang="en-US" sz="36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arers</a:t>
            </a:r>
            <a:r>
              <a:rPr lang="en-US" sz="44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400" b="1" i="1" u="none">
              <a:solidFill>
                <a:srgbClr val="8F2F6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1" name="Google Shape;91;p13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2494" y="264353"/>
            <a:ext cx="3479006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collage of images of a person on stage&#10;&#10;AI-generated content may be incorrect.">
            <a:extLst>
              <a:ext uri="{FF2B5EF4-FFF2-40B4-BE49-F238E27FC236}">
                <a16:creationId xmlns:a16="http://schemas.microsoft.com/office/drawing/2014/main" id="{6F48BC2A-7370-A82C-4940-B88AD26E8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 contrast="1000"/>
                    </a14:imgEffect>
                  </a14:imgLayer>
                </a14:imgProps>
              </a:ext>
            </a:extLst>
          </a:blip>
          <a:srcRect l="1207" r="768" b="2006"/>
          <a:stretch>
            <a:fillRect/>
          </a:stretch>
        </p:blipFill>
        <p:spPr>
          <a:xfrm>
            <a:off x="253" y="2485274"/>
            <a:ext cx="9143320" cy="3421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8E8F9D-8F93-3195-514B-CAC4FBCC1D61}"/>
              </a:ext>
            </a:extLst>
          </p:cNvPr>
          <p:cNvSpPr txBox="1"/>
          <p:nvPr/>
        </p:nvSpPr>
        <p:spPr>
          <a:xfrm>
            <a:off x="1576137" y="6087979"/>
            <a:ext cx="59716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8F2F67"/>
                </a:solidFill>
                <a:latin typeface="Roboto Slab"/>
              </a:rPr>
              <a:t>#MaximisingPotential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8287DBD5-1538-0620-3BFA-0EB2E2EC87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2949" y="5258553"/>
            <a:ext cx="9168381" cy="1594536"/>
          </a:xfrm>
          <a:prstGeom prst="rect">
            <a:avLst/>
          </a:prstGeom>
        </p:spPr>
      </p:pic>
      <p:pic>
        <p:nvPicPr>
          <p:cNvPr id="3" name="Picture 2" descr="A couple of school uniforms&#10;&#10;AI-generated content may be incorrect.">
            <a:extLst>
              <a:ext uri="{FF2B5EF4-FFF2-40B4-BE49-F238E27FC236}">
                <a16:creationId xmlns:a16="http://schemas.microsoft.com/office/drawing/2014/main" id="{D0B73561-EAEE-5B96-E5E7-F431F78E14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899" r="738" b="30482"/>
          <a:stretch>
            <a:fillRect/>
          </a:stretch>
        </p:blipFill>
        <p:spPr>
          <a:xfrm>
            <a:off x="807398" y="167337"/>
            <a:ext cx="7526772" cy="5489628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3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26" y="154617"/>
            <a:ext cx="3295925" cy="902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1;p24">
            <a:extLst>
              <a:ext uri="{FF2B5EF4-FFF2-40B4-BE49-F238E27FC236}">
                <a16:creationId xmlns:a16="http://schemas.microsoft.com/office/drawing/2014/main" id="{5BD9E110-7681-229E-CB33-C7C7B8A0525D}"/>
              </a:ext>
            </a:extLst>
          </p:cNvPr>
          <p:cNvSpPr txBox="1">
            <a:spLocks/>
          </p:cNvSpPr>
          <p:nvPr/>
        </p:nvSpPr>
        <p:spPr>
          <a:xfrm>
            <a:off x="4691929" y="154548"/>
            <a:ext cx="423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chemeClr val="dk2"/>
              </a:buClr>
              <a:buSzPts val="3600"/>
              <a:buFont typeface="Calibri"/>
            </a:pPr>
            <a:r>
              <a:rPr lang="en-US" sz="3100">
                <a:latin typeface="Roboto Slab"/>
                <a:ea typeface="Roboto Slab"/>
                <a:cs typeface="Roboto Slab"/>
              </a:rPr>
              <a:t>School Skirts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0A9F91-D7AE-2027-B5B3-0E1076CB29B9}"/>
              </a:ext>
            </a:extLst>
          </p:cNvPr>
          <p:cNvSpPr txBox="1"/>
          <p:nvPr/>
        </p:nvSpPr>
        <p:spPr>
          <a:xfrm>
            <a:off x="974912" y="1731309"/>
            <a:ext cx="7648014" cy="39332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EC576-6F10-0C08-7070-693463AF7A08}"/>
              </a:ext>
            </a:extLst>
          </p:cNvPr>
          <p:cNvSpPr txBox="1"/>
          <p:nvPr/>
        </p:nvSpPr>
        <p:spPr>
          <a:xfrm>
            <a:off x="611843" y="1710017"/>
            <a:ext cx="8166845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Roboto Slab"/>
              </a:rPr>
              <a:t>A </a:t>
            </a:r>
            <a:r>
              <a:rPr lang="en-US" sz="2800" b="1">
                <a:latin typeface="Roboto Slab"/>
              </a:rPr>
              <a:t>logoed</a:t>
            </a:r>
            <a:r>
              <a:rPr lang="en-US" sz="2800">
                <a:latin typeface="Roboto Slab"/>
              </a:rPr>
              <a:t> skirt purchased from one of our suppliers (any style) or a pleated grey skirt (</a:t>
            </a:r>
            <a:r>
              <a:rPr lang="en-US" sz="2800" b="1">
                <a:latin typeface="Roboto Slab"/>
              </a:rPr>
              <a:t>logo optional</a:t>
            </a:r>
            <a:r>
              <a:rPr lang="en-US" sz="2800">
                <a:latin typeface="Roboto Slab"/>
              </a:rPr>
              <a:t>).  </a:t>
            </a:r>
          </a:p>
          <a:p>
            <a:endParaRPr lang="en-US" sz="2800">
              <a:latin typeface="Roboto Slab"/>
            </a:endParaRPr>
          </a:p>
          <a:p>
            <a:r>
              <a:rPr lang="en-US" sz="2800" i="1">
                <a:latin typeface="Roboto Slab"/>
              </a:rPr>
              <a:t>(This can be purchased from our suppliers with a logo, but also from other shops without a logo such as a local supermarket)</a:t>
            </a:r>
            <a:r>
              <a:rPr lang="en-US" sz="2800">
                <a:latin typeface="Roboto Slab"/>
              </a:rPr>
              <a:t>.</a:t>
            </a:r>
          </a:p>
        </p:txBody>
      </p:sp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1CA79391-17EF-8AE6-875A-370AE1BA20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F2D69DF8-48EA-AB99-D938-0E0460F63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F6CDD0E6-A8FA-063F-2DC0-0964C7C2A4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7077" y="5258553"/>
            <a:ext cx="9218512" cy="1594536"/>
          </a:xfrm>
          <a:prstGeom prst="rect">
            <a:avLst/>
          </a:prstGeom>
        </p:spPr>
      </p:pic>
      <p:pic>
        <p:nvPicPr>
          <p:cNvPr id="175" name="Google Shape;175;p23" descr="T:\Brand Development\Minibus Templates\logoweb_png.png">
            <a:extLst>
              <a:ext uri="{FF2B5EF4-FFF2-40B4-BE49-F238E27FC236}">
                <a16:creationId xmlns:a16="http://schemas.microsoft.com/office/drawing/2014/main" id="{075E3E6A-18A0-011C-3589-699A9A1BB8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6" y="164643"/>
            <a:ext cx="3285899" cy="8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E4A33F-A35E-C9D5-E689-E7BDD00745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887" t="67236" r="31757" b="11309"/>
          <a:stretch>
            <a:fillRect/>
          </a:stretch>
        </p:blipFill>
        <p:spPr>
          <a:xfrm>
            <a:off x="1643778" y="1457164"/>
            <a:ext cx="5959733" cy="3914110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5" name="Google Shape;181;p24">
            <a:extLst>
              <a:ext uri="{FF2B5EF4-FFF2-40B4-BE49-F238E27FC236}">
                <a16:creationId xmlns:a16="http://schemas.microsoft.com/office/drawing/2014/main" id="{3C0599F0-A8A1-1AFB-1C57-F809DE8BC1DE}"/>
              </a:ext>
            </a:extLst>
          </p:cNvPr>
          <p:cNvSpPr txBox="1">
            <a:spLocks/>
          </p:cNvSpPr>
          <p:nvPr/>
        </p:nvSpPr>
        <p:spPr>
          <a:xfrm>
            <a:off x="4691929" y="154548"/>
            <a:ext cx="423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chemeClr val="dk2"/>
              </a:buClr>
              <a:buSzPts val="3600"/>
              <a:buFont typeface="Calibri"/>
            </a:pPr>
            <a:r>
              <a:rPr lang="en-US" sz="3100">
                <a:latin typeface="Roboto Slab"/>
                <a:ea typeface="Roboto Slab"/>
                <a:cs typeface="Roboto Slab"/>
                <a:sym typeface="Roboto Slab"/>
              </a:rPr>
              <a:t>Unacceptable items</a:t>
            </a:r>
            <a:endParaRPr lang="en-US" sz="3100">
              <a:latin typeface="Roboto Slab"/>
              <a:ea typeface="Roboto Slab"/>
              <a:cs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62628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>
          <a:extLst>
            <a:ext uri="{FF2B5EF4-FFF2-40B4-BE49-F238E27FC236}">
              <a16:creationId xmlns:a16="http://schemas.microsoft.com/office/drawing/2014/main" id="{01D22233-6934-C34C-1869-B9379F37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white logo&#10;&#10;AI-generated content may be incorrect.">
            <a:extLst>
              <a:ext uri="{FF2B5EF4-FFF2-40B4-BE49-F238E27FC236}">
                <a16:creationId xmlns:a16="http://schemas.microsoft.com/office/drawing/2014/main" id="{0DEF849C-0E1C-283E-71CD-E906F312D3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489158"/>
            <a:ext cx="9218512" cy="1594536"/>
          </a:xfrm>
          <a:prstGeom prst="rect">
            <a:avLst/>
          </a:prstGeom>
        </p:spPr>
      </p:pic>
      <p:pic>
        <p:nvPicPr>
          <p:cNvPr id="175" name="Google Shape;175;p23" descr="T:\Brand Development\Minibus Templates\logoweb_png.png">
            <a:extLst>
              <a:ext uri="{FF2B5EF4-FFF2-40B4-BE49-F238E27FC236}">
                <a16:creationId xmlns:a16="http://schemas.microsoft.com/office/drawing/2014/main" id="{D46A3798-8C76-9014-03E5-F5ABCF0236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330" y="315037"/>
            <a:ext cx="3295926" cy="8121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1130CB-C041-C85E-52BB-826D499A06C6}"/>
              </a:ext>
            </a:extLst>
          </p:cNvPr>
          <p:cNvSpPr/>
          <p:nvPr/>
        </p:nvSpPr>
        <p:spPr>
          <a:xfrm>
            <a:off x="924485" y="3126441"/>
            <a:ext cx="3647514" cy="907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A2719-CEF7-46BD-A690-CB2489501E5B}"/>
              </a:ext>
            </a:extLst>
          </p:cNvPr>
          <p:cNvSpPr txBox="1"/>
          <p:nvPr/>
        </p:nvSpPr>
        <p:spPr>
          <a:xfrm>
            <a:off x="369794" y="1305485"/>
            <a:ext cx="8667749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42424"/>
                </a:solidFill>
                <a:latin typeface="Roboto Slab"/>
                <a:ea typeface="Verdana"/>
              </a:rPr>
              <a:t>What happens if </a:t>
            </a:r>
            <a:r>
              <a:rPr lang="en-GB" sz="2200" b="1">
                <a:solidFill>
                  <a:srgbClr val="242424"/>
                </a:solidFill>
                <a:latin typeface="Roboto Slab"/>
                <a:ea typeface="Verdana"/>
              </a:rPr>
              <a:t>a student </a:t>
            </a:r>
            <a:r>
              <a:rPr lang="en-US" sz="2200" b="1">
                <a:solidFill>
                  <a:srgbClr val="242424"/>
                </a:solidFill>
                <a:latin typeface="Roboto Slab"/>
                <a:ea typeface="Verdana"/>
              </a:rPr>
              <a:t>wear</a:t>
            </a:r>
            <a:r>
              <a:rPr lang="en-GB" sz="2200" b="1">
                <a:solidFill>
                  <a:srgbClr val="242424"/>
                </a:solidFill>
                <a:latin typeface="Roboto Slab"/>
                <a:ea typeface="Verdana"/>
              </a:rPr>
              <a:t>s </a:t>
            </a:r>
            <a:r>
              <a:rPr lang="en-US" sz="2200" b="1">
                <a:solidFill>
                  <a:srgbClr val="242424"/>
                </a:solidFill>
                <a:latin typeface="Roboto Slab"/>
                <a:ea typeface="Verdana"/>
              </a:rPr>
              <a:t>the incorrect uniform to school?</a:t>
            </a:r>
          </a:p>
          <a:p>
            <a:endParaRPr lang="en-US" sz="2200" b="1">
              <a:solidFill>
                <a:srgbClr val="242424"/>
              </a:solidFill>
              <a:latin typeface="Roboto Slab"/>
              <a:ea typeface="Verdana"/>
            </a:endParaRPr>
          </a:p>
          <a:p>
            <a:pPr marL="285750" indent="-285750">
              <a:buChar char="•"/>
            </a:pPr>
            <a:r>
              <a:rPr lang="en-US" sz="2200">
                <a:solidFill>
                  <a:srgbClr val="242424"/>
                </a:solidFill>
                <a:latin typeface="Roboto Slab"/>
                <a:ea typeface="Verdana"/>
              </a:rPr>
              <a:t>Learner is sent to the Swap Shop which provides uniform. </a:t>
            </a:r>
            <a:endParaRPr lang="en-US" sz="2200">
              <a:latin typeface="Roboto Slab"/>
            </a:endParaRPr>
          </a:p>
          <a:p>
            <a:pPr marL="285750" indent="-285750">
              <a:buChar char="•"/>
            </a:pPr>
            <a:r>
              <a:rPr lang="en-US" sz="2200" err="1">
                <a:solidFill>
                  <a:srgbClr val="242424"/>
                </a:solidFill>
                <a:latin typeface="Roboto Slab"/>
                <a:ea typeface="Verdana"/>
              </a:rPr>
              <a:t>Behaviour</a:t>
            </a:r>
            <a:r>
              <a:rPr lang="en-US" sz="2200">
                <a:solidFill>
                  <a:srgbClr val="242424"/>
                </a:solidFill>
                <a:latin typeface="Roboto Slab"/>
                <a:ea typeface="Verdana"/>
              </a:rPr>
              <a:t> Point added. </a:t>
            </a:r>
            <a:endParaRPr lang="en-US" sz="2200">
              <a:latin typeface="Roboto Slab"/>
              <a:ea typeface="Verdana"/>
            </a:endParaRPr>
          </a:p>
          <a:p>
            <a:pPr marL="285750" indent="-285750">
              <a:buChar char="•"/>
            </a:pPr>
            <a:r>
              <a:rPr lang="en-US" sz="2200">
                <a:solidFill>
                  <a:srgbClr val="242424"/>
                </a:solidFill>
                <a:latin typeface="Roboto Slab"/>
                <a:ea typeface="Verdana"/>
              </a:rPr>
              <a:t>The learner must return the item at 3:05pm.  </a:t>
            </a:r>
          </a:p>
          <a:p>
            <a:pPr marL="285750" indent="-285750">
              <a:buChar char="•"/>
            </a:pPr>
            <a:r>
              <a:rPr lang="en-US" sz="2200">
                <a:solidFill>
                  <a:srgbClr val="242424"/>
                </a:solidFill>
                <a:latin typeface="Roboto Slab"/>
                <a:ea typeface="Verdana"/>
              </a:rPr>
              <a:t>If the item is not returned further </a:t>
            </a:r>
            <a:r>
              <a:rPr lang="en-US" sz="2200" err="1">
                <a:solidFill>
                  <a:srgbClr val="242424"/>
                </a:solidFill>
                <a:latin typeface="Roboto Slab"/>
                <a:ea typeface="Verdana"/>
              </a:rPr>
              <a:t>behaviour</a:t>
            </a:r>
            <a:r>
              <a:rPr lang="en-US" sz="2200">
                <a:solidFill>
                  <a:srgbClr val="242424"/>
                </a:solidFill>
                <a:latin typeface="Roboto Slab"/>
                <a:ea typeface="Verdana"/>
              </a:rPr>
              <a:t> points are added. </a:t>
            </a:r>
            <a:endParaRPr lang="en-US" sz="2200">
              <a:latin typeface="Roboto Slab"/>
              <a:ea typeface="Verdana"/>
            </a:endParaRPr>
          </a:p>
          <a:p>
            <a:pPr marL="285750" indent="-285750">
              <a:buChar char="•"/>
            </a:pPr>
            <a:r>
              <a:rPr lang="en-US" sz="2200">
                <a:solidFill>
                  <a:srgbClr val="242424"/>
                </a:solidFill>
                <a:latin typeface="Roboto Slab"/>
                <a:ea typeface="Verdana"/>
              </a:rPr>
              <a:t>If still not returned a charge will be applied to the School Gateway App. </a:t>
            </a:r>
          </a:p>
          <a:p>
            <a:pPr marL="285750" indent="-285750">
              <a:buChar char="•"/>
            </a:pPr>
            <a:r>
              <a:rPr lang="en-US" sz="2200">
                <a:solidFill>
                  <a:srgbClr val="242424"/>
                </a:solidFill>
                <a:latin typeface="Roboto Slab"/>
                <a:ea typeface="Verdana"/>
              </a:rPr>
              <a:t>If there is an issue with buying / borrowing / returning school uniform, please contact the Swap Shop and we will be able to help. </a:t>
            </a:r>
          </a:p>
        </p:txBody>
      </p:sp>
      <p:sp>
        <p:nvSpPr>
          <p:cNvPr id="8" name="Google Shape;181;p24">
            <a:extLst>
              <a:ext uri="{FF2B5EF4-FFF2-40B4-BE49-F238E27FC236}">
                <a16:creationId xmlns:a16="http://schemas.microsoft.com/office/drawing/2014/main" id="{9F5E16AB-A94F-1E9B-C8E9-000C56440B81}"/>
              </a:ext>
            </a:extLst>
          </p:cNvPr>
          <p:cNvSpPr txBox="1">
            <a:spLocks/>
          </p:cNvSpPr>
          <p:nvPr/>
        </p:nvSpPr>
        <p:spPr>
          <a:xfrm>
            <a:off x="4254900" y="277813"/>
            <a:ext cx="423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Clr>
                <a:schemeClr val="dk2"/>
              </a:buClr>
              <a:buSzPts val="3600"/>
            </a:pPr>
            <a:r>
              <a:rPr lang="en-US" sz="3100">
                <a:latin typeface="Roboto Slab"/>
                <a:ea typeface="Roboto Slab"/>
                <a:cs typeface="Roboto Slab"/>
              </a:rPr>
              <a:t>Uniform Swap Shop</a:t>
            </a:r>
          </a:p>
        </p:txBody>
      </p:sp>
    </p:spTree>
    <p:extLst>
      <p:ext uri="{BB962C8B-B14F-4D97-AF65-F5344CB8AC3E}">
        <p14:creationId xmlns:p14="http://schemas.microsoft.com/office/powerpoint/2010/main" val="3109618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07C95520-3AC9-1355-64F7-E3A3D37714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2949" y="5489158"/>
            <a:ext cx="9218512" cy="1594536"/>
          </a:xfrm>
          <a:prstGeom prst="rect">
            <a:avLst/>
          </a:prstGeom>
        </p:spPr>
      </p:pic>
      <p:sp>
        <p:nvSpPr>
          <p:cNvPr id="181" name="Google Shape;181;p24"/>
          <p:cNvSpPr txBox="1">
            <a:spLocks noGrp="1"/>
          </p:cNvSpPr>
          <p:nvPr>
            <p:ph type="ctrTitle" idx="4294967295"/>
          </p:nvPr>
        </p:nvSpPr>
        <p:spPr>
          <a:xfrm>
            <a:off x="4254900" y="277813"/>
            <a:ext cx="423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100">
                <a:latin typeface="Roboto Slab"/>
                <a:ea typeface="Roboto Slab"/>
                <a:cs typeface="Roboto Slab"/>
                <a:sym typeface="Roboto Slab"/>
              </a:rPr>
              <a:t>Our Uniform - P.E. Kit</a:t>
            </a:r>
            <a:endParaRPr sz="3900">
              <a:latin typeface="Roboto Slab"/>
              <a:ea typeface="Roboto Slab"/>
              <a:cs typeface="Roboto Slab"/>
              <a:sym typeface="Roboto Slab"/>
            </a:endParaRPr>
          </a:p>
        </p:txBody>
      </p:sp>
      <p:graphicFrame>
        <p:nvGraphicFramePr>
          <p:cNvPr id="182" name="Google Shape;182;p24"/>
          <p:cNvGraphicFramePr/>
          <p:nvPr>
            <p:extLst>
              <p:ext uri="{D42A27DB-BD31-4B8C-83A1-F6EECF244321}">
                <p14:modId xmlns:p14="http://schemas.microsoft.com/office/powerpoint/2010/main" val="3322849478"/>
              </p:ext>
            </p:extLst>
          </p:nvPr>
        </p:nvGraphicFramePr>
        <p:xfrm>
          <a:off x="531394" y="1714500"/>
          <a:ext cx="8095675" cy="3861162"/>
        </p:xfrm>
        <a:graphic>
          <a:graphicData uri="http://schemas.openxmlformats.org/drawingml/2006/table">
            <a:tbl>
              <a:tblPr bandRow="1">
                <a:noFill/>
                <a:tableStyleId>{ED597BD7-8979-48D4-A735-985C1E5334CE}</a:tableStyleId>
              </a:tblPr>
              <a:tblGrid>
                <a:gridCol w="809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1162">
                <a:tc>
                  <a:txBody>
                    <a:bodyPr/>
                    <a:lstStyle/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 logoed 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</a:rPr>
                        <a:t>black and white school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PE 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</a:rPr>
                        <a:t>shirt or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a </a:t>
                      </a:r>
                      <a:r>
                        <a:rPr lang="en-US" sz="2000" b="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plain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</a:rPr>
                        <a:t>black or white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t-shirt. 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</a:rPr>
                        <a:t>Black running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or cycling 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</a:rPr>
                        <a:t>shorts </a:t>
                      </a: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style (logo optional) or black leggings (logo optional).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 logoed school quarter zip long sleeve top or plain black quarter zip long sleeve top.  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White sport socks (for inside).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Trainers (for inside). 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 maroon rugby shirt for those who wish to play rugby. 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Maroon hockey/rugby socks. 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Studded boots (for outside games lessons on grass). 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marL="457200" lvl="0" indent="-355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12320"/>
                        </a:buClr>
                        <a:buSzPts val="2000"/>
                        <a:buFont typeface="Roboto Slab"/>
                        <a:buChar char="●"/>
                      </a:pPr>
                      <a:r>
                        <a:rPr lang="en-US" sz="20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Learners may wear black skins under clothes in cold weather.</a:t>
                      </a:r>
                      <a:endParaRPr sz="2000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3" name="Google Shape;183;p24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42" y="274932"/>
            <a:ext cx="3305951" cy="892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ctrTitle" idx="4294967295"/>
          </p:nvPr>
        </p:nvSpPr>
        <p:spPr>
          <a:xfrm>
            <a:off x="4571475" y="277813"/>
            <a:ext cx="30009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100">
                <a:latin typeface="Roboto Slab"/>
                <a:ea typeface="Roboto Slab"/>
                <a:cs typeface="Roboto Slab"/>
                <a:sym typeface="Roboto Slab"/>
              </a:rPr>
              <a:t>Our Uniform</a:t>
            </a:r>
            <a:endParaRPr sz="3900">
              <a:latin typeface="Roboto Slab"/>
              <a:ea typeface="Roboto Slab"/>
              <a:cs typeface="Roboto Slab"/>
              <a:sym typeface="Roboto Slab"/>
            </a:endParaRPr>
          </a:p>
        </p:txBody>
      </p:sp>
      <p:graphicFrame>
        <p:nvGraphicFramePr>
          <p:cNvPr id="190" name="Google Shape;190;p25"/>
          <p:cNvGraphicFramePr/>
          <p:nvPr>
            <p:extLst>
              <p:ext uri="{D42A27DB-BD31-4B8C-83A1-F6EECF244321}">
                <p14:modId xmlns:p14="http://schemas.microsoft.com/office/powerpoint/2010/main" val="4082413080"/>
              </p:ext>
            </p:extLst>
          </p:nvPr>
        </p:nvGraphicFramePr>
        <p:xfrm>
          <a:off x="334963" y="2375375"/>
          <a:ext cx="8650200" cy="2496610"/>
        </p:xfrm>
        <a:graphic>
          <a:graphicData uri="http://schemas.openxmlformats.org/drawingml/2006/table">
            <a:tbl>
              <a:tblPr bandRow="1">
                <a:noFill/>
                <a:tableStyleId>{0C43C8F5-CA2A-4E09-B2FD-460C38CB80C6}</a:tableStyleId>
              </a:tblPr>
              <a:tblGrid>
                <a:gridCol w="185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2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Macey Sports</a:t>
                      </a:r>
                      <a:endParaRPr sz="2300" b="1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01633 259334</a:t>
                      </a:r>
                      <a:endParaRPr sz="2300" b="1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tx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https://www.maceysports.co.uk/</a:t>
                      </a:r>
                      <a:endParaRPr sz="2000" b="1">
                        <a:solidFill>
                          <a:schemeClr val="tx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Beam Sports &amp; Schoolwear  </a:t>
                      </a:r>
                      <a:endParaRPr sz="2300" b="1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01633 222261</a:t>
                      </a:r>
                      <a:endParaRPr sz="2300" b="1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https://www.beamnewport.co.uk/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</a:t>
                      </a:r>
                      <a:endParaRPr sz="2000" b="1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Pretty Miss</a:t>
                      </a:r>
                      <a:endParaRPr sz="2300" b="1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212320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01633 484408</a:t>
                      </a:r>
                      <a:endParaRPr sz="2300" b="1">
                        <a:solidFill>
                          <a:srgbClr val="212320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https://www.kidsschoolkits.co.uk/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</a:t>
                      </a:r>
                      <a:endParaRPr sz="2000" b="1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73025" marR="73025" marT="0" marB="0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1" name="Google Shape;191;p25"/>
          <p:cNvSpPr txBox="1"/>
          <p:nvPr/>
        </p:nvSpPr>
        <p:spPr>
          <a:xfrm>
            <a:off x="512275" y="1404650"/>
            <a:ext cx="8295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Roboto Slab"/>
                <a:ea typeface="Roboto Slab"/>
                <a:cs typeface="Roboto Slab"/>
                <a:sym typeface="Roboto Slab"/>
              </a:rPr>
              <a:t>You will have already been emailed information about our approved uniform suppliers:</a:t>
            </a:r>
            <a:endParaRPr sz="21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92" name="Google Shape;192;p25" descr="T:\Brand Development\Minibus Templates\logoweb_png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42" y="274932"/>
            <a:ext cx="3255820" cy="89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A14E5702-2EE3-7C4E-4C12-F64697CE3FC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body" idx="1"/>
          </p:nvPr>
        </p:nvSpPr>
        <p:spPr>
          <a:xfrm>
            <a:off x="310816" y="1381626"/>
            <a:ext cx="8534400" cy="433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Roboto Slab"/>
                <a:ea typeface="Roboto Slab"/>
                <a:cs typeface="Roboto Slab"/>
                <a:sym typeface="Roboto Slab"/>
              </a:rPr>
              <a:t>Wednesday 2nd September</a:t>
            </a: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 will be </a:t>
            </a:r>
            <a:r>
              <a:rPr lang="en-GB" sz="2400" dirty="0">
                <a:latin typeface="Roboto Slab"/>
                <a:ea typeface="Roboto Slab"/>
                <a:cs typeface="Roboto Slab"/>
                <a:sym typeface="Roboto Slab"/>
              </a:rPr>
              <a:t>their </a:t>
            </a: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first day in school. Only Year 7 and 12 will be in school on that day. </a:t>
            </a:r>
            <a:endParaRPr sz="24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400" i="0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All Year 7 </a:t>
            </a: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learners</a:t>
            </a:r>
            <a:r>
              <a:rPr lang="en-US" sz="2400" i="0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will meet outside Main Reception </a:t>
            </a: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at</a:t>
            </a:r>
            <a:endParaRPr sz="24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>
              <a:spcBef>
                <a:spcPts val="0"/>
              </a:spcBef>
              <a:buSzPts val="2800"/>
              <a:buFont typeface="Calibri"/>
              <a:buNone/>
            </a:pPr>
            <a:r>
              <a:rPr lang="en-US" sz="2400" b="1" i="0" u="none" dirty="0">
                <a:latin typeface="Roboto Slab"/>
                <a:ea typeface="Roboto Slab"/>
                <a:cs typeface="Roboto Slab"/>
                <a:sym typeface="Roboto Slab"/>
              </a:rPr>
              <a:t>8.30am</a:t>
            </a:r>
            <a:r>
              <a:rPr lang="en-US" sz="2400" i="0" u="none" dirty="0">
                <a:latin typeface="Roboto Slab"/>
                <a:ea typeface="Roboto Slab"/>
                <a:cs typeface="Roboto Slab"/>
                <a:sym typeface="Roboto Slab"/>
              </a:rPr>
              <a:t>.</a:t>
            </a: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i="0" u="none" dirty="0">
                <a:latin typeface="Roboto Slab"/>
                <a:ea typeface="Roboto Slab"/>
                <a:cs typeface="Roboto Slab"/>
                <a:sym typeface="Roboto Slab"/>
              </a:rPr>
              <a:t>School starts at </a:t>
            </a:r>
            <a:r>
              <a:rPr lang="en-US" sz="2400" b="1" i="0" u="none" dirty="0">
                <a:latin typeface="Roboto Slab"/>
                <a:ea typeface="Roboto Slab"/>
                <a:cs typeface="Roboto Slab"/>
                <a:sym typeface="Roboto Slab"/>
              </a:rPr>
              <a:t>8.45am</a:t>
            </a:r>
            <a:r>
              <a:rPr lang="en-US" sz="2400" i="0" u="none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b="1" i="0" u="none" dirty="0">
                <a:latin typeface="Roboto Slab"/>
                <a:ea typeface="Roboto Slab"/>
                <a:cs typeface="Roboto Slab"/>
                <a:sym typeface="Roboto Slab"/>
              </a:rPr>
              <a:t>promptly</a:t>
            </a:r>
            <a:r>
              <a:rPr lang="en-US" sz="2400" i="0" u="none" dirty="0">
                <a:latin typeface="Roboto Slab"/>
                <a:ea typeface="Roboto Slab"/>
                <a:cs typeface="Roboto Slab"/>
                <a:sym typeface="Roboto Slab"/>
              </a:rPr>
              <a:t>. </a:t>
            </a:r>
            <a:endParaRPr lang="en-US" sz="2400" dirty="0">
              <a:latin typeface="Roboto Slab"/>
              <a:ea typeface="Roboto Slab"/>
              <a:cs typeface="Roboto Slab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en-US" sz="24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 sz="2400" i="0" u="none" dirty="0">
                <a:latin typeface="Roboto Slab"/>
                <a:ea typeface="Roboto Slab"/>
                <a:cs typeface="Roboto Slab"/>
                <a:sym typeface="Roboto Slab"/>
              </a:rPr>
              <a:t>Year 7 will go into the</a:t>
            </a: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i="0" u="none" dirty="0">
                <a:latin typeface="Roboto Slab"/>
                <a:ea typeface="Roboto Slab"/>
                <a:cs typeface="Roboto Slab"/>
                <a:sym typeface="Roboto Slab"/>
              </a:rPr>
              <a:t>Main Hall where they will be met by </a:t>
            </a:r>
            <a:r>
              <a:rPr lang="en-US" sz="2400" i="0" u="none" dirty="0" err="1">
                <a:latin typeface="Roboto Slab"/>
                <a:ea typeface="Roboto Slab"/>
                <a:cs typeface="Roboto Slab"/>
                <a:sym typeface="Roboto Slab"/>
              </a:rPr>
              <a:t>Mrs</a:t>
            </a:r>
            <a:r>
              <a:rPr lang="en-US" sz="2400" i="0" u="none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Purcell </a:t>
            </a:r>
            <a:r>
              <a:rPr lang="en-US" sz="2400" i="0" u="none" dirty="0">
                <a:latin typeface="Roboto Slab"/>
                <a:ea typeface="Roboto Slab"/>
                <a:cs typeface="Roboto Slab"/>
                <a:sym typeface="Roboto Slab"/>
              </a:rPr>
              <a:t>(Headteacher),</a:t>
            </a:r>
            <a:r>
              <a:rPr lang="en-GB" sz="2400" i="0" u="none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dirty="0" err="1">
                <a:latin typeface="Roboto Slab"/>
                <a:ea typeface="Roboto Slab"/>
                <a:cs typeface="Roboto Slab"/>
                <a:sym typeface="Roboto Slab"/>
              </a:rPr>
              <a:t>Mrs</a:t>
            </a:r>
            <a:r>
              <a:rPr lang="en-US" sz="2400" dirty="0">
                <a:latin typeface="Roboto Slab"/>
                <a:ea typeface="Roboto Slab"/>
                <a:cs typeface="Roboto Slab"/>
                <a:sym typeface="Roboto Slab"/>
              </a:rPr>
              <a:t> Morgan (Head of Year)</a:t>
            </a:r>
            <a:r>
              <a:rPr lang="en-US" sz="2400" i="0" u="none" dirty="0">
                <a:latin typeface="Roboto Slab"/>
                <a:ea typeface="Roboto Slab"/>
                <a:cs typeface="Roboto Slab"/>
                <a:sym typeface="Roboto Slab"/>
              </a:rPr>
              <a:t> and your Form Tutor. </a:t>
            </a:r>
            <a:endParaRPr lang="en-GB" sz="2400" dirty="0">
              <a:latin typeface="Roboto Slab"/>
              <a:ea typeface="Roboto Slab"/>
              <a:cs typeface="Roboto Slab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en-GB" sz="2400" b="1" i="0" u="none" dirty="0">
                <a:latin typeface="Roboto Slab"/>
                <a:ea typeface="Roboto Slab"/>
                <a:cs typeface="Roboto Slab"/>
                <a:sym typeface="Calibri"/>
              </a:rPr>
              <a:t>School photos will be on TBC </a:t>
            </a:r>
          </a:p>
        </p:txBody>
      </p:sp>
      <p:sp>
        <p:nvSpPr>
          <p:cNvPr id="199" name="Google Shape;199;p26"/>
          <p:cNvSpPr txBox="1"/>
          <p:nvPr/>
        </p:nvSpPr>
        <p:spPr>
          <a:xfrm>
            <a:off x="3374925" y="277800"/>
            <a:ext cx="51921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 First Day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00" name="Google Shape;200;p26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2" y="274932"/>
            <a:ext cx="3356083" cy="89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9E2C44D7-911C-FE73-57D5-41D80D1113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F01955C0-DF21-F2DC-A7DC-48A50DC1D0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74512" y="5503576"/>
            <a:ext cx="9218512" cy="1594536"/>
          </a:xfrm>
          <a:prstGeom prst="rect">
            <a:avLst/>
          </a:prstGeom>
        </p:spPr>
      </p:pic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153131" y="1354424"/>
            <a:ext cx="4209554" cy="4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 i="0" u="none">
                <a:latin typeface="Roboto Slab"/>
                <a:ea typeface="Roboto Slab"/>
                <a:cs typeface="Roboto Slab"/>
                <a:sym typeface="Roboto Slab"/>
              </a:rPr>
              <a:t>There are 8 </a:t>
            </a: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Form</a:t>
            </a:r>
            <a:r>
              <a:rPr lang="en-US" sz="1600" i="0" u="none">
                <a:latin typeface="Roboto Slab"/>
                <a:ea typeface="Roboto Slab"/>
                <a:cs typeface="Roboto Slab"/>
                <a:sym typeface="Roboto Slab"/>
              </a:rPr>
              <a:t> Groups in </a:t>
            </a:r>
            <a:endParaRPr sz="1600" i="0" u="none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 i="0" u="none">
                <a:latin typeface="Roboto Slab"/>
                <a:ea typeface="Roboto Slab"/>
                <a:cs typeface="Roboto Slab"/>
                <a:sym typeface="Roboto Slab"/>
              </a:rPr>
              <a:t>Year 7</a:t>
            </a: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. There is no </a:t>
            </a:r>
            <a:endParaRPr sz="16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difference between the </a:t>
            </a:r>
            <a:endParaRPr sz="1600">
              <a:latin typeface="Roboto Slab"/>
              <a:ea typeface="Roboto Slab"/>
              <a:cs typeface="Roboto Slab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Form Groups and it doesn’t </a:t>
            </a:r>
            <a:endParaRPr sz="16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matter which one you have </a:t>
            </a:r>
            <a:endParaRPr sz="16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been placed in. They will all </a:t>
            </a:r>
            <a:endParaRPr sz="16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have a mix of abilities,</a:t>
            </a:r>
            <a:endParaRPr sz="16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personalities and talents!</a:t>
            </a:r>
            <a:endParaRPr lang="en-GB" sz="16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lang="en-GB" sz="16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>
                <a:latin typeface="Roboto Slab"/>
                <a:ea typeface="Roboto Slab"/>
                <a:cs typeface="Roboto Slab"/>
                <a:sym typeface="Roboto Slab"/>
              </a:rPr>
              <a:t>Will</a:t>
            </a:r>
            <a:r>
              <a:rPr lang="en-US" sz="1600" b="1">
                <a:latin typeface="Roboto Slab"/>
                <a:ea typeface="Roboto Slab"/>
                <a:cs typeface="Roboto Slab"/>
                <a:sym typeface="Roboto Slab"/>
              </a:rPr>
              <a:t> they </a:t>
            </a:r>
            <a:r>
              <a:rPr lang="en-US" sz="1600" b="1" i="0" u="none">
                <a:latin typeface="Roboto Slab"/>
                <a:ea typeface="Roboto Slab"/>
                <a:cs typeface="Roboto Slab"/>
                <a:sym typeface="Roboto Slab"/>
              </a:rPr>
              <a:t>be with </a:t>
            </a:r>
            <a:r>
              <a:rPr lang="en-US" sz="1600" b="1">
                <a:latin typeface="Roboto Slab"/>
                <a:ea typeface="Roboto Slab"/>
                <a:cs typeface="Roboto Slab"/>
                <a:sym typeface="Roboto Slab"/>
              </a:rPr>
              <a:t>their</a:t>
            </a:r>
            <a:r>
              <a:rPr lang="en-US" sz="1600" b="1" i="0" u="none">
                <a:latin typeface="Roboto Slab"/>
                <a:ea typeface="Roboto Slab"/>
                <a:cs typeface="Roboto Slab"/>
                <a:sym typeface="Roboto Slab"/>
              </a:rPr>
              <a:t> friends in </a:t>
            </a:r>
            <a:r>
              <a:rPr lang="en-US" sz="1600" b="1">
                <a:latin typeface="Roboto Slab"/>
                <a:ea typeface="Roboto Slab"/>
                <a:cs typeface="Roboto Slab"/>
                <a:sym typeface="Roboto Slab"/>
              </a:rPr>
              <a:t>their</a:t>
            </a:r>
            <a:r>
              <a:rPr lang="en-US" sz="1600" b="1" i="0" u="none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600" b="1">
                <a:latin typeface="Roboto Slab"/>
                <a:ea typeface="Roboto Slab"/>
                <a:cs typeface="Roboto Slab"/>
                <a:sym typeface="Roboto Slab"/>
              </a:rPr>
              <a:t>Form</a:t>
            </a:r>
            <a:r>
              <a:rPr lang="en-US" sz="1600" b="1" i="0" u="none">
                <a:latin typeface="Roboto Slab"/>
                <a:ea typeface="Roboto Slab"/>
                <a:cs typeface="Roboto Slab"/>
                <a:sym typeface="Roboto Slab"/>
              </a:rPr>
              <a:t> Group?</a:t>
            </a:r>
            <a:endParaRPr lang="en-US" sz="1600"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1"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i="0" u="none">
                <a:latin typeface="Roboto Slab"/>
                <a:ea typeface="Roboto Slab"/>
                <a:cs typeface="Roboto Slab"/>
                <a:sym typeface="Roboto Slab"/>
              </a:rPr>
              <a:t>They will not be with all of </a:t>
            </a: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their</a:t>
            </a:r>
            <a:r>
              <a:rPr lang="en-US" sz="1600" i="0" u="none">
                <a:latin typeface="Roboto Slab"/>
                <a:ea typeface="Roboto Slab"/>
                <a:cs typeface="Roboto Slab"/>
                <a:sym typeface="Roboto Slab"/>
              </a:rPr>
              <a:t> friends, but </a:t>
            </a: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they</a:t>
            </a:r>
            <a:r>
              <a:rPr lang="en-US" sz="1600" i="0" u="none">
                <a:latin typeface="Roboto Slab"/>
                <a:ea typeface="Roboto Slab"/>
                <a:cs typeface="Roboto Slab"/>
                <a:sym typeface="Roboto Slab"/>
              </a:rPr>
              <a:t> will be with at least one person from </a:t>
            </a: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their </a:t>
            </a:r>
            <a:r>
              <a:rPr lang="en-US" sz="1600" i="0" u="none">
                <a:latin typeface="Roboto Slab"/>
                <a:ea typeface="Roboto Slab"/>
                <a:cs typeface="Roboto Slab"/>
                <a:sym typeface="Roboto Slab"/>
              </a:rPr>
              <a:t>Primary</a:t>
            </a:r>
            <a:r>
              <a:rPr lang="en-US" sz="16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1600" i="0" u="none">
                <a:latin typeface="Roboto Slab"/>
                <a:ea typeface="Roboto Slab"/>
                <a:cs typeface="Roboto Slab"/>
                <a:sym typeface="Roboto Slab"/>
              </a:rPr>
              <a:t>School. </a:t>
            </a:r>
            <a:endParaRPr lang="en-US" sz="1600">
              <a:latin typeface="Roboto Slab"/>
              <a:ea typeface="Roboto Slab"/>
              <a:cs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lang="en-US" sz="16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1600">
              <a:latin typeface="Roboto Slab"/>
              <a:ea typeface="Roboto Slab"/>
              <a:cs typeface="Roboto Slab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1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7" name="Google Shape;207;p27"/>
          <p:cNvGraphicFramePr/>
          <p:nvPr>
            <p:extLst>
              <p:ext uri="{D42A27DB-BD31-4B8C-83A1-F6EECF244321}">
                <p14:modId xmlns:p14="http://schemas.microsoft.com/office/powerpoint/2010/main" val="978459567"/>
              </p:ext>
            </p:extLst>
          </p:nvPr>
        </p:nvGraphicFramePr>
        <p:xfrm>
          <a:off x="5097736" y="1512587"/>
          <a:ext cx="3778114" cy="4147900"/>
        </p:xfrm>
        <a:graphic>
          <a:graphicData uri="http://schemas.openxmlformats.org/drawingml/2006/table">
            <a:tbl>
              <a:tblPr>
                <a:noFill/>
                <a:tableStyleId>{05449D33-1C52-4296-835A-7BB95A65AED8}</a:tableStyleId>
              </a:tblPr>
              <a:tblGrid>
                <a:gridCol w="377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0" i="0" u="none" strike="noStrike" cap="none" noProof="0" dirty="0">
                          <a:solidFill>
                            <a:schemeClr val="dk1"/>
                          </a:solidFill>
                          <a:latin typeface="Calibri"/>
                        </a:rPr>
                        <a:t>TBC</a:t>
                      </a:r>
                      <a:endParaRPr sz="2800" b="0" i="0" u="none" strike="noStrike" cap="non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91450" marR="91450" marT="45700" marB="45700">
                    <a:lnL w="28575">
                      <a:solidFill>
                        <a:schemeClr val="dk1"/>
                      </a:solidFill>
                    </a:lnL>
                    <a:lnR w="28575">
                      <a:solidFill>
                        <a:schemeClr val="dk1"/>
                      </a:solidFill>
                    </a:lnR>
                    <a:lnT w="28575">
                      <a:solidFill>
                        <a:schemeClr val="dk1"/>
                      </a:solidFill>
                    </a:lnT>
                    <a:lnB w="12700">
                      <a:solidFill>
                        <a:schemeClr val="dk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5168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 dirty="0">
                          <a:solidFill>
                            <a:schemeClr val="dk1"/>
                          </a:solidFill>
                          <a:latin typeface="Calibri"/>
                        </a:rPr>
                        <a:t>TBC</a:t>
                      </a:r>
                      <a:endParaRPr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 dirty="0">
                          <a:solidFill>
                            <a:schemeClr val="dk1"/>
                          </a:solidFill>
                          <a:latin typeface="Calibri"/>
                        </a:rPr>
                        <a:t>TBC</a:t>
                      </a:r>
                      <a:endParaRPr sz="2800" b="0" i="0" u="none" strike="noStrike" cap="non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 dirty="0">
                          <a:solidFill>
                            <a:schemeClr val="dk1"/>
                          </a:solidFill>
                          <a:latin typeface="Calibri"/>
                        </a:rPr>
                        <a:t>TBC</a:t>
                      </a:r>
                      <a:endParaRPr sz="2800" b="0" i="0" u="none" strike="noStrike" cap="non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 dirty="0">
                          <a:solidFill>
                            <a:schemeClr val="dk1"/>
                          </a:solidFill>
                          <a:latin typeface="Calibri"/>
                        </a:rPr>
                        <a:t>TBC</a:t>
                      </a:r>
                      <a:endParaRPr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 dirty="0">
                          <a:solidFill>
                            <a:schemeClr val="dk1"/>
                          </a:solidFill>
                          <a:latin typeface="Calibri"/>
                        </a:rPr>
                        <a:t>TBC</a:t>
                      </a:r>
                      <a:endParaRPr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 dirty="0">
                          <a:solidFill>
                            <a:schemeClr val="dk1"/>
                          </a:solidFill>
                          <a:latin typeface="Calibri"/>
                        </a:rPr>
                        <a:t>TBC</a:t>
                      </a:r>
                      <a:endParaRPr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0" i="0" u="none" strike="noStrike" cap="none" noProof="0" dirty="0">
                          <a:solidFill>
                            <a:schemeClr val="dk1"/>
                          </a:solidFill>
                          <a:latin typeface="Calibri"/>
                        </a:rPr>
                        <a:t>TBC</a:t>
                      </a:r>
                      <a:endParaRPr sz="2800" b="0" i="0" u="none" strike="noStrike" cap="non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8" name="Google Shape;208;p27"/>
          <p:cNvSpPr txBox="1"/>
          <p:nvPr/>
        </p:nvSpPr>
        <p:spPr>
          <a:xfrm>
            <a:off x="3708400" y="277812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Form</a:t>
            </a: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 Groups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09" name="Google Shape;209;p27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42" y="274932"/>
            <a:ext cx="3215714" cy="892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9A350486-9453-1078-D9DB-6DC59FD4F1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73133" y="5258553"/>
            <a:ext cx="9218512" cy="1594536"/>
          </a:xfrm>
          <a:prstGeom prst="rect">
            <a:avLst/>
          </a:prstGeom>
        </p:spPr>
      </p:pic>
      <p:sp>
        <p:nvSpPr>
          <p:cNvPr id="223" name="Google Shape;223;p29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382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4875212" y="103187"/>
            <a:ext cx="3887787" cy="658812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The School Day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aphicFrame>
        <p:nvGraphicFramePr>
          <p:cNvPr id="225" name="Google Shape;225;p29"/>
          <p:cNvGraphicFramePr/>
          <p:nvPr/>
        </p:nvGraphicFramePr>
        <p:xfrm>
          <a:off x="2248762" y="921575"/>
          <a:ext cx="4899000" cy="5700650"/>
        </p:xfrm>
        <a:graphic>
          <a:graphicData uri="http://schemas.openxmlformats.org/drawingml/2006/table">
            <a:tbl>
              <a:tblPr>
                <a:noFill/>
                <a:tableStyleId>{05449D33-1C52-4296-835A-7BB95A65AED8}</a:tableStyleId>
              </a:tblPr>
              <a:tblGrid>
                <a:gridCol w="181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Reg. 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8.45 – 9.00am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Period 1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9.00- 10.00am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Period 2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10.00 – 11.00am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Break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11.00 – 11.20am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Period 3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11.20 – 12.20pm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Period 4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12.20 – 1.20pm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Lunch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1.20 – 2.05pm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3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Period 5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800" i="0" u="none" strike="noStrike" cap="none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2.05-3.05pm</a:t>
                      </a:r>
                      <a:endParaRPr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00" marR="9140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27" name="Google Shape;227;p29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99" y="110500"/>
            <a:ext cx="3095400" cy="7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4D38A572-076C-BE34-9698-2168FC5330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  <p:sp>
        <p:nvSpPr>
          <p:cNvPr id="232" name="Google Shape;232;p30"/>
          <p:cNvSpPr txBox="1">
            <a:spLocks noGrp="1"/>
          </p:cNvSpPr>
          <p:nvPr>
            <p:ph type="body" idx="1"/>
          </p:nvPr>
        </p:nvSpPr>
        <p:spPr>
          <a:xfrm>
            <a:off x="228600" y="1947425"/>
            <a:ext cx="8686800" cy="31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Registration is from 8.45-9.00am every day with </a:t>
            </a:r>
            <a:r>
              <a:rPr lang="en-GB" sz="2500">
                <a:latin typeface="Roboto Slab"/>
                <a:ea typeface="Roboto Slab"/>
                <a:cs typeface="Roboto Slab"/>
                <a:sym typeface="Roboto Slab"/>
              </a:rPr>
              <a:t>their</a:t>
            </a: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25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Form Tutor</a:t>
            </a: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 </a:t>
            </a:r>
            <a:r>
              <a:rPr lang="en-GB" sz="2500">
                <a:latin typeface="Roboto Slab"/>
                <a:ea typeface="Roboto Slab"/>
                <a:cs typeface="Roboto Slab"/>
                <a:sym typeface="Roboto Slab"/>
              </a:rPr>
              <a:t>their</a:t>
            </a: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Form Room. It is essential that</a:t>
            </a:r>
            <a:r>
              <a:rPr lang="en-GB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they</a:t>
            </a: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250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are not late as this is when the morning register will be </a:t>
            </a:r>
            <a:endParaRPr sz="25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taken</a:t>
            </a: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, activities undertaken and </a:t>
            </a: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important</a:t>
            </a: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messages </a:t>
            </a:r>
            <a:endParaRPr sz="25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read out.  </a:t>
            </a:r>
            <a:endParaRPr sz="25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50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There will be an assembly for the whole year group once</a:t>
            </a:r>
            <a:endParaRPr sz="250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a week instead of registration. Year 7 assembly is on a </a:t>
            </a:r>
            <a:endParaRPr sz="250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>
                <a:latin typeface="Roboto Slab"/>
                <a:ea typeface="Roboto Slab"/>
                <a:cs typeface="Roboto Slab"/>
                <a:sym typeface="Roboto Slab"/>
              </a:rPr>
              <a:t>Friday. </a:t>
            </a:r>
            <a:endParaRPr sz="250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4000500" y="198437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Registration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34" name="Google Shape;234;p30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331" y="284958"/>
            <a:ext cx="3396188" cy="80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347695" y="2653582"/>
            <a:ext cx="8577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This presentation will give you an idea about life at Caerleon Comprehensive School. 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It won’t cover every detail but it’s the start of what will be an amazing journey for you all! </a:t>
            </a:r>
            <a:endParaRPr sz="2400"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218250" y="1064450"/>
            <a:ext cx="87075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2F67"/>
              </a:buClr>
              <a:buSzPts val="4400"/>
              <a:buFont typeface="Trebuchet MS"/>
              <a:buNone/>
            </a:pPr>
            <a:r>
              <a:rPr lang="en-US" sz="36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Information for Year 6 </a:t>
            </a:r>
            <a:endParaRPr sz="3600" b="1" u="none" strike="noStrike" cap="none">
              <a:solidFill>
                <a:srgbClr val="8F2F67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2F67"/>
              </a:buClr>
              <a:buSzPts val="4400"/>
              <a:buFont typeface="Trebuchet MS"/>
              <a:buNone/>
            </a:pPr>
            <a:r>
              <a:rPr lang="en-US" sz="3600" b="1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Learners,</a:t>
            </a:r>
            <a:r>
              <a:rPr lang="en-US" sz="36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3600" b="1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P</a:t>
            </a:r>
            <a:r>
              <a:rPr lang="en-US" sz="36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arents </a:t>
            </a:r>
            <a:r>
              <a:rPr lang="en-US" sz="3600" b="1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and C</a:t>
            </a:r>
            <a:r>
              <a:rPr lang="en-US" sz="36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arers</a:t>
            </a:r>
            <a:r>
              <a:rPr lang="en-US" sz="4400" b="1" u="none" strike="noStrike" cap="none">
                <a:solidFill>
                  <a:srgbClr val="8F2F67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400" b="1" i="1" u="none">
              <a:solidFill>
                <a:srgbClr val="8F2F6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9" name="Google Shape;99;p14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2494" y="264353"/>
            <a:ext cx="3479006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77FEF261-B468-751A-8A2E-5407FE4687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3" r="3249" b="17329"/>
          <a:stretch>
            <a:fillRect/>
          </a:stretch>
        </p:blipFill>
        <p:spPr>
          <a:xfrm>
            <a:off x="1352" y="5068052"/>
            <a:ext cx="9144037" cy="189027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body" idx="1"/>
          </p:nvPr>
        </p:nvSpPr>
        <p:spPr>
          <a:xfrm>
            <a:off x="323850" y="1700212"/>
            <a:ext cx="8572500" cy="367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At break and lunchtime </a:t>
            </a: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they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may use the canteen and outdoor areas. 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</a:t>
            </a:r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 car parks are out of bounds.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28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lang="en-GB" sz="28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Students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are </a:t>
            </a:r>
            <a:r>
              <a:rPr lang="en-US" sz="2800" b="1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not allowed 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to stay in classrooms or corridors</a:t>
            </a:r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 at break or lunch. 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4000500" y="198437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Break and Lunch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2" name="Google Shape;242;p31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595" y="194722"/>
            <a:ext cx="3366109" cy="8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A988B944-30D0-80B2-E85F-EC4396A9D4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FBCF8B6E-5CEA-842C-8C4E-40FCE35851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23001" y="5258553"/>
            <a:ext cx="9218512" cy="1594536"/>
          </a:xfrm>
          <a:prstGeom prst="rect">
            <a:avLst/>
          </a:prstGeom>
        </p:spPr>
      </p:pic>
      <p:sp>
        <p:nvSpPr>
          <p:cNvPr id="248" name="Google Shape;248;p32"/>
          <p:cNvSpPr txBox="1">
            <a:spLocks noGrp="1"/>
          </p:cNvSpPr>
          <p:nvPr>
            <p:ph type="body" idx="1"/>
          </p:nvPr>
        </p:nvSpPr>
        <p:spPr>
          <a:xfrm>
            <a:off x="323850" y="1476375"/>
            <a:ext cx="8572500" cy="255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Char char="•"/>
            </a:pP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Students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should bring a snack for </a:t>
            </a:r>
            <a:r>
              <a:rPr lang="en-US" sz="2800" i="0" u="none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breaktime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and ensure </a:t>
            </a: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that they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remain hydrated during the day – there are several water fountains available.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Energy drinks are </a:t>
            </a:r>
            <a:r>
              <a:rPr lang="en-US" sz="2800" b="1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not allowed 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 school. 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49" name="Google Shape;249;p32"/>
          <p:cNvSpPr txBox="1"/>
          <p:nvPr/>
        </p:nvSpPr>
        <p:spPr>
          <a:xfrm>
            <a:off x="336550" y="4318000"/>
            <a:ext cx="8496300" cy="946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Students</a:t>
            </a:r>
            <a:r>
              <a:rPr lang="en-US" sz="2800" b="1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are NOT allowed off the school site at any point during the school day.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0" name="Google Shape;250;p32"/>
          <p:cNvSpPr txBox="1"/>
          <p:nvPr/>
        </p:nvSpPr>
        <p:spPr>
          <a:xfrm>
            <a:off x="4000500" y="198437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Break and Lunch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51" name="Google Shape;251;p32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53" y="194722"/>
            <a:ext cx="3275872" cy="89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white logo&#10;&#10;AI-generated content may be incorrect.">
            <a:extLst>
              <a:ext uri="{FF2B5EF4-FFF2-40B4-BE49-F238E27FC236}">
                <a16:creationId xmlns:a16="http://schemas.microsoft.com/office/drawing/2014/main" id="{6AE070C0-E8D4-F13F-52D4-AB378C897B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  <p:sp>
        <p:nvSpPr>
          <p:cNvPr id="258" name="Google Shape;258;p33"/>
          <p:cNvSpPr txBox="1"/>
          <p:nvPr/>
        </p:nvSpPr>
        <p:spPr>
          <a:xfrm>
            <a:off x="4000500" y="198437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The Canteen</a:t>
            </a:r>
            <a:r>
              <a:rPr lang="en-US" sz="3600" b="0" i="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60" name="Google Shape;260;p33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489" y="194722"/>
            <a:ext cx="3235767" cy="89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room with tables and benches&#10;&#10;AI-generated content may be incorrect.">
            <a:extLst>
              <a:ext uri="{FF2B5EF4-FFF2-40B4-BE49-F238E27FC236}">
                <a16:creationId xmlns:a16="http://schemas.microsoft.com/office/drawing/2014/main" id="{2567DA50-092B-CD11-641F-41A4F09F5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88" y="1277516"/>
            <a:ext cx="6378131" cy="5580283"/>
          </a:xfrm>
          <a:prstGeom prst="rect">
            <a:avLst/>
          </a:prstGeom>
        </p:spPr>
      </p:pic>
      <p:pic>
        <p:nvPicPr>
          <p:cNvPr id="5" name="Picture 4" descr="Carisbrooke College - School Meals">
            <a:extLst>
              <a:ext uri="{FF2B5EF4-FFF2-40B4-BE49-F238E27FC236}">
                <a16:creationId xmlns:a16="http://schemas.microsoft.com/office/drawing/2014/main" id="{A72CCEBA-68CB-A2F7-D6C3-C537806E5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347" y="1473868"/>
            <a:ext cx="2621547" cy="171917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1E19D6D1-0086-8361-8ADB-50B8BAD80A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23002" y="5258553"/>
            <a:ext cx="9218512" cy="1594536"/>
          </a:xfrm>
          <a:prstGeom prst="rect">
            <a:avLst/>
          </a:prstGeom>
        </p:spPr>
      </p:pic>
      <p:sp>
        <p:nvSpPr>
          <p:cNvPr id="265" name="Google Shape;265;p34"/>
          <p:cNvSpPr txBox="1"/>
          <p:nvPr/>
        </p:nvSpPr>
        <p:spPr>
          <a:xfrm>
            <a:off x="4000500" y="198437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The Canteen 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6" name="Google Shape;266;p34"/>
          <p:cNvSpPr txBox="1"/>
          <p:nvPr/>
        </p:nvSpPr>
        <p:spPr>
          <a:xfrm>
            <a:off x="131939" y="1297905"/>
            <a:ext cx="8613274" cy="466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200" i="0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 </a:t>
            </a:r>
            <a:r>
              <a:rPr lang="en-US" sz="22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</a:t>
            </a:r>
            <a:r>
              <a:rPr lang="en-US" sz="2200" i="0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anteen operates a “cashless” system</a:t>
            </a:r>
            <a:r>
              <a:rPr lang="en-US" sz="22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- </a:t>
            </a:r>
            <a:r>
              <a:rPr lang="en-GB" sz="22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students</a:t>
            </a:r>
            <a:r>
              <a:rPr lang="en-US" sz="2200" i="0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cannot </a:t>
            </a:r>
            <a:r>
              <a:rPr lang="en-US" sz="22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buy</a:t>
            </a:r>
            <a:r>
              <a:rPr lang="en-US" sz="2200" i="0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items using cash. </a:t>
            </a:r>
            <a:endParaRPr lang="en-US" sz="2200" dirty="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>
              <a:buSzPts val="2800"/>
            </a:pPr>
            <a:endParaRPr lang="en-US" sz="2200" dirty="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>
              <a:buSzPts val="2800"/>
            </a:pPr>
            <a:r>
              <a:rPr lang="en-US" sz="2200" i="0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 school uses the School Gateway App</a:t>
            </a:r>
            <a:r>
              <a:rPr lang="en-US" sz="22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and money can be put onto </a:t>
            </a:r>
            <a:r>
              <a:rPr lang="en-GB" sz="22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their </a:t>
            </a:r>
            <a:r>
              <a:rPr lang="en-US" sz="22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account using this.</a:t>
            </a:r>
            <a:endParaRPr lang="en-US" sz="2200" dirty="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>
              <a:buSzPts val="2800"/>
            </a:pPr>
            <a:endParaRPr lang="en-US" sz="2200" dirty="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>
              <a:buSzPts val="2800"/>
            </a:pPr>
            <a:r>
              <a:rPr lang="en-US" sz="2200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Details will be sent before term starts. </a:t>
            </a:r>
            <a:endParaRPr lang="en-US" sz="2200" dirty="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R="0" lvl="0">
              <a:lnSpc>
                <a:spcPct val="100000"/>
              </a:lnSpc>
              <a:spcAft>
                <a:spcPts val="0"/>
              </a:spcAft>
              <a:buSzPts val="2800"/>
              <a:buFont typeface="Arial"/>
              <a:buNone/>
            </a:pPr>
            <a:endParaRPr lang="en-US" sz="2200" b="0" i="0" u="none" dirty="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342900" indent="-342900">
              <a:spcBef>
                <a:spcPts val="560"/>
              </a:spcBef>
              <a:buSzPts val="2800"/>
            </a:pPr>
            <a:r>
              <a:rPr lang="en-US" sz="2200" dirty="0">
                <a:solidFill>
                  <a:schemeClr val="dk1"/>
                </a:solidFill>
                <a:latin typeface="Roboto Slab"/>
                <a:ea typeface="Roboto Slab"/>
                <a:cs typeface="Roboto Slab"/>
              </a:rPr>
              <a:t>Students that are eligible to free school meals </a:t>
            </a:r>
            <a:r>
              <a:rPr lang="en-US" sz="2200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</a:rPr>
              <a:t>wil</a:t>
            </a:r>
            <a:r>
              <a:rPr lang="en-GB" sz="2200" dirty="0">
                <a:solidFill>
                  <a:schemeClr val="dk1"/>
                </a:solidFill>
                <a:latin typeface="Roboto Slab"/>
                <a:ea typeface="Roboto Slab"/>
                <a:cs typeface="Roboto Slab"/>
              </a:rPr>
              <a:t>l </a:t>
            </a:r>
            <a:r>
              <a:rPr lang="en-US" sz="2200" dirty="0">
                <a:solidFill>
                  <a:schemeClr val="dk1"/>
                </a:solidFill>
                <a:latin typeface="Roboto Slab"/>
                <a:ea typeface="Roboto Slab"/>
                <a:cs typeface="Roboto Slab"/>
              </a:rPr>
              <a:t>automatically have their accounts credited. </a:t>
            </a:r>
            <a:r>
              <a:rPr lang="en-GB" sz="2200" dirty="0">
                <a:solidFill>
                  <a:schemeClr val="dk1"/>
                </a:solidFill>
                <a:latin typeface="Roboto Slab"/>
                <a:ea typeface="Roboto Slab"/>
                <a:cs typeface="Roboto Slab"/>
              </a:rPr>
              <a:t>New applications need to be made as this does not carry over from Primary school.</a:t>
            </a:r>
            <a:endParaRPr lang="en-US" sz="2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560"/>
              </a:spcBef>
            </a:pPr>
            <a:endParaRPr lang="en-US" dirty="0"/>
          </a:p>
        </p:txBody>
      </p:sp>
      <p:pic>
        <p:nvPicPr>
          <p:cNvPr id="267" name="Google Shape;267;p34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726" y="194722"/>
            <a:ext cx="3205688" cy="89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678DC634-4D3A-DDEF-7C0A-291F06EA2C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429000"/>
            <a:ext cx="9218512" cy="1594536"/>
          </a:xfrm>
          <a:prstGeom prst="rect">
            <a:avLst/>
          </a:prstGeom>
        </p:spPr>
      </p:pic>
      <p:sp>
        <p:nvSpPr>
          <p:cNvPr id="300" name="Google Shape;300;p38"/>
          <p:cNvSpPr txBox="1"/>
          <p:nvPr/>
        </p:nvSpPr>
        <p:spPr>
          <a:xfrm>
            <a:off x="425093" y="1711665"/>
            <a:ext cx="8507964" cy="314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The wellbeing of our learners is a priority at </a:t>
            </a:r>
            <a:r>
              <a:rPr lang="en-US" sz="2800" err="1">
                <a:latin typeface="Roboto Slab"/>
                <a:ea typeface="Roboto Slab"/>
                <a:cs typeface="Roboto Slab"/>
                <a:sym typeface="Roboto Slab"/>
              </a:rPr>
              <a:t>Caerleon</a:t>
            </a:r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 and we have a dedicated </a:t>
            </a:r>
            <a:r>
              <a:rPr lang="en-US" sz="2800" b="1">
                <a:latin typeface="Roboto Slab"/>
                <a:ea typeface="Roboto Slab"/>
                <a:cs typeface="Roboto Slab"/>
                <a:sym typeface="Roboto Slab"/>
              </a:rPr>
              <a:t>Student Support Corridor</a:t>
            </a:r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 where key pastoral staff can be found by learners at any point during the school day. </a:t>
            </a:r>
            <a:endParaRPr lang="en-US" sz="28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It’s really important that </a:t>
            </a:r>
            <a:r>
              <a:rPr lang="en-GB" sz="2800">
                <a:latin typeface="Roboto Slab"/>
                <a:ea typeface="Roboto Slab"/>
                <a:cs typeface="Roboto Slab"/>
                <a:sym typeface="Roboto Slab"/>
              </a:rPr>
              <a:t>students</a:t>
            </a:r>
            <a:r>
              <a:rPr lang="en-US" sz="2800">
                <a:latin typeface="Roboto Slab"/>
                <a:ea typeface="Roboto Slab"/>
                <a:cs typeface="Roboto Slab"/>
                <a:sym typeface="Roboto Slab"/>
              </a:rPr>
              <a:t> let a member of staff know if there’s a problem. If we don’t know about it, we can’t help!</a:t>
            </a:r>
            <a:endParaRPr sz="28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4000500" y="198437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Learner Wellbeing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02" name="Google Shape;302;p38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52" y="194722"/>
            <a:ext cx="3235767" cy="89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>
          <a:extLst>
            <a:ext uri="{FF2B5EF4-FFF2-40B4-BE49-F238E27FC236}">
              <a16:creationId xmlns:a16="http://schemas.microsoft.com/office/drawing/2014/main" id="{CA73321A-A48D-66CB-9C29-8CF21B94E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learning process&#10;&#10;AI-generated content may be incorrect.">
            <a:extLst>
              <a:ext uri="{FF2B5EF4-FFF2-40B4-BE49-F238E27FC236}">
                <a16:creationId xmlns:a16="http://schemas.microsoft.com/office/drawing/2014/main" id="{ADF323EA-0BAF-436E-CAB2-EE60ED63B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49" y="1213824"/>
            <a:ext cx="8722679" cy="5480216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sp>
        <p:nvSpPr>
          <p:cNvPr id="301" name="Google Shape;301;p38">
            <a:extLst>
              <a:ext uri="{FF2B5EF4-FFF2-40B4-BE49-F238E27FC236}">
                <a16:creationId xmlns:a16="http://schemas.microsoft.com/office/drawing/2014/main" id="{E58A5022-1077-D51D-5542-CBA0BAA4F1D9}"/>
              </a:ext>
            </a:extLst>
          </p:cNvPr>
          <p:cNvSpPr txBox="1"/>
          <p:nvPr/>
        </p:nvSpPr>
        <p:spPr>
          <a:xfrm>
            <a:off x="4000500" y="198437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Learner Wellbeing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02" name="Google Shape;302;p38" descr="T:\Brand Development\Minibus Templates\logoweb_png.png">
            <a:extLst>
              <a:ext uri="{FF2B5EF4-FFF2-40B4-BE49-F238E27FC236}">
                <a16:creationId xmlns:a16="http://schemas.microsoft.com/office/drawing/2014/main" id="{25E09353-1C38-C0CD-4615-3A807BF9CE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437" y="264906"/>
            <a:ext cx="3225741" cy="76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0BE4EF-2634-9AE4-1A6A-535905E694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808" t="14506" r="3052" b="18915"/>
          <a:stretch/>
        </p:blipFill>
        <p:spPr>
          <a:xfrm>
            <a:off x="1777965" y="2987460"/>
            <a:ext cx="1148115" cy="11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515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4D91F49F-8EC6-D072-39C3-274CA6C970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1" t="13355" r="3203" b="55549"/>
          <a:stretch>
            <a:fillRect/>
          </a:stretch>
        </p:blipFill>
        <p:spPr>
          <a:xfrm>
            <a:off x="-11606" y="6388687"/>
            <a:ext cx="9161385" cy="717258"/>
          </a:xfrm>
          <a:prstGeom prst="rect">
            <a:avLst/>
          </a:prstGeom>
        </p:spPr>
      </p:pic>
      <p:sp>
        <p:nvSpPr>
          <p:cNvPr id="308" name="Google Shape;308;p39"/>
          <p:cNvSpPr txBox="1"/>
          <p:nvPr/>
        </p:nvSpPr>
        <p:spPr>
          <a:xfrm>
            <a:off x="2927350" y="3725862"/>
            <a:ext cx="55515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Based Counsellors / Youth W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orker</a:t>
            </a:r>
            <a:endParaRPr/>
          </a:p>
        </p:txBody>
      </p:sp>
      <p:sp>
        <p:nvSpPr>
          <p:cNvPr id="309" name="Google Shape;309;p39"/>
          <p:cNvSpPr txBox="1"/>
          <p:nvPr/>
        </p:nvSpPr>
        <p:spPr>
          <a:xfrm>
            <a:off x="2910522" y="1033462"/>
            <a:ext cx="46005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Nurse</a:t>
            </a:r>
            <a:endParaRPr/>
          </a:p>
        </p:txBody>
      </p:sp>
      <p:sp>
        <p:nvSpPr>
          <p:cNvPr id="310" name="Google Shape;310;p39"/>
          <p:cNvSpPr txBox="1"/>
          <p:nvPr/>
        </p:nvSpPr>
        <p:spPr>
          <a:xfrm>
            <a:off x="2917825" y="3003550"/>
            <a:ext cx="4175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 Assistance Leads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(PALS)</a:t>
            </a:r>
            <a:endParaRPr/>
          </a:p>
        </p:txBody>
      </p:sp>
      <p:sp>
        <p:nvSpPr>
          <p:cNvPr id="311" name="Google Shape;311;p39"/>
          <p:cNvSpPr txBox="1"/>
          <p:nvPr/>
        </p:nvSpPr>
        <p:spPr>
          <a:xfrm>
            <a:off x="2894012" y="1751012"/>
            <a:ext cx="62499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KS3 Learning Coaches </a:t>
            </a:r>
            <a:endParaRPr/>
          </a:p>
        </p:txBody>
      </p:sp>
      <p:sp>
        <p:nvSpPr>
          <p:cNvPr id="312" name="Google Shape;312;p39"/>
          <p:cNvSpPr txBox="1"/>
          <p:nvPr/>
        </p:nvSpPr>
        <p:spPr>
          <a:xfrm>
            <a:off x="2989262" y="5043487"/>
            <a:ext cx="55167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Education Welfare Officer</a:t>
            </a:r>
            <a:endParaRPr/>
          </a:p>
        </p:txBody>
      </p:sp>
      <p:sp>
        <p:nvSpPr>
          <p:cNvPr id="313" name="Google Shape;313;p39"/>
          <p:cNvSpPr txBox="1"/>
          <p:nvPr/>
        </p:nvSpPr>
        <p:spPr>
          <a:xfrm>
            <a:off x="107950" y="3405187"/>
            <a:ext cx="17271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Learner</a:t>
            </a:r>
            <a:endParaRPr/>
          </a:p>
        </p:txBody>
      </p:sp>
      <p:cxnSp>
        <p:nvCxnSpPr>
          <p:cNvPr id="314" name="Google Shape;314;p39"/>
          <p:cNvCxnSpPr/>
          <p:nvPr/>
        </p:nvCxnSpPr>
        <p:spPr>
          <a:xfrm>
            <a:off x="1609725" y="1981200"/>
            <a:ext cx="12336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15" name="Google Shape;315;p39"/>
          <p:cNvCxnSpPr/>
          <p:nvPr/>
        </p:nvCxnSpPr>
        <p:spPr>
          <a:xfrm>
            <a:off x="1403350" y="3687762"/>
            <a:ext cx="2271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16" name="Google Shape;316;p39"/>
          <p:cNvSpPr txBox="1"/>
          <p:nvPr/>
        </p:nvSpPr>
        <p:spPr>
          <a:xfrm>
            <a:off x="2917825" y="2408237"/>
            <a:ext cx="602165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Engagement Officer / CLA Co-Ordinator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cxnSp>
        <p:nvCxnSpPr>
          <p:cNvPr id="317" name="Google Shape;317;p39"/>
          <p:cNvCxnSpPr>
            <a:cxnSpLocks/>
          </p:cNvCxnSpPr>
          <p:nvPr/>
        </p:nvCxnSpPr>
        <p:spPr>
          <a:xfrm flipH="1" flipV="1">
            <a:off x="1609700" y="1281224"/>
            <a:ext cx="20662" cy="5161476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8" name="Google Shape;318;p39"/>
          <p:cNvCxnSpPr/>
          <p:nvPr/>
        </p:nvCxnSpPr>
        <p:spPr>
          <a:xfrm>
            <a:off x="1609725" y="1290637"/>
            <a:ext cx="12336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19" name="Google Shape;319;p39"/>
          <p:cNvCxnSpPr/>
          <p:nvPr/>
        </p:nvCxnSpPr>
        <p:spPr>
          <a:xfrm>
            <a:off x="1609725" y="2636837"/>
            <a:ext cx="12336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20" name="Google Shape;320;p39"/>
          <p:cNvCxnSpPr/>
          <p:nvPr/>
        </p:nvCxnSpPr>
        <p:spPr>
          <a:xfrm>
            <a:off x="1609725" y="3284537"/>
            <a:ext cx="12336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21" name="Google Shape;321;p39"/>
          <p:cNvCxnSpPr/>
          <p:nvPr/>
        </p:nvCxnSpPr>
        <p:spPr>
          <a:xfrm>
            <a:off x="1630362" y="3987800"/>
            <a:ext cx="12351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22" name="Google Shape;322;p39"/>
          <p:cNvCxnSpPr/>
          <p:nvPr/>
        </p:nvCxnSpPr>
        <p:spPr>
          <a:xfrm>
            <a:off x="1630362" y="4678362"/>
            <a:ext cx="12351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23" name="Google Shape;323;p39"/>
          <p:cNvCxnSpPr/>
          <p:nvPr/>
        </p:nvCxnSpPr>
        <p:spPr>
          <a:xfrm>
            <a:off x="1630362" y="5292725"/>
            <a:ext cx="12351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324" name="Google Shape;324;p39"/>
          <p:cNvCxnSpPr/>
          <p:nvPr/>
        </p:nvCxnSpPr>
        <p:spPr>
          <a:xfrm>
            <a:off x="1630362" y="5876925"/>
            <a:ext cx="12351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325" name="Google Shape;325;p39"/>
          <p:cNvSpPr txBox="1"/>
          <p:nvPr/>
        </p:nvSpPr>
        <p:spPr>
          <a:xfrm>
            <a:off x="2989262" y="5586412"/>
            <a:ext cx="55167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sym typeface="Calibri"/>
              </a:rPr>
              <a:t>STEP Centre</a:t>
            </a:r>
            <a:endParaRPr/>
          </a:p>
        </p:txBody>
      </p:sp>
      <p:sp>
        <p:nvSpPr>
          <p:cNvPr id="326" name="Google Shape;326;p39"/>
          <p:cNvSpPr txBox="1"/>
          <p:nvPr/>
        </p:nvSpPr>
        <p:spPr>
          <a:xfrm>
            <a:off x="4000500" y="198437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Learner Wellbeing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27" name="Google Shape;327;p39"/>
          <p:cNvSpPr txBox="1"/>
          <p:nvPr/>
        </p:nvSpPr>
        <p:spPr>
          <a:xfrm>
            <a:off x="3003550" y="4411662"/>
            <a:ext cx="55515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 Officer</a:t>
            </a:r>
            <a:endParaRPr/>
          </a:p>
        </p:txBody>
      </p:sp>
      <p:pic>
        <p:nvPicPr>
          <p:cNvPr id="328" name="Google Shape;328;p39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305" y="144590"/>
            <a:ext cx="3255820" cy="8823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323;p39">
            <a:extLst>
              <a:ext uri="{FF2B5EF4-FFF2-40B4-BE49-F238E27FC236}">
                <a16:creationId xmlns:a16="http://schemas.microsoft.com/office/drawing/2014/main" id="{1E06C08B-C6A4-407E-B4E3-AE599B7D2E9C}"/>
              </a:ext>
            </a:extLst>
          </p:cNvPr>
          <p:cNvCxnSpPr/>
          <p:nvPr/>
        </p:nvCxnSpPr>
        <p:spPr>
          <a:xfrm>
            <a:off x="1630362" y="6442065"/>
            <a:ext cx="1235100" cy="0"/>
          </a:xfrm>
          <a:prstGeom prst="straightConnector1">
            <a:avLst/>
          </a:prstGeom>
          <a:noFill/>
          <a:ln w="38100" cap="flat" cmpd="sng">
            <a:solidFill>
              <a:srgbClr val="8F2F67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26" name="Google Shape;312;p39">
            <a:extLst>
              <a:ext uri="{FF2B5EF4-FFF2-40B4-BE49-F238E27FC236}">
                <a16:creationId xmlns:a16="http://schemas.microsoft.com/office/drawing/2014/main" id="{26EE2ED3-3532-44C5-A680-FC3E3AB7CCD0}"/>
              </a:ext>
            </a:extLst>
          </p:cNvPr>
          <p:cNvSpPr txBox="1"/>
          <p:nvPr/>
        </p:nvSpPr>
        <p:spPr>
          <a:xfrm>
            <a:off x="3009582" y="6140767"/>
            <a:ext cx="55167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Learning Support Base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F8A00A-022C-A3DA-48E3-FB3586DBAB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30" t="1987" r="5180" b="1490"/>
          <a:stretch>
            <a:fillRect/>
          </a:stretch>
        </p:blipFill>
        <p:spPr>
          <a:xfrm>
            <a:off x="5188117" y="-2505"/>
            <a:ext cx="3963871" cy="522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DE930A-3AA2-6629-781F-FBAF000AB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69" b="-196"/>
          <a:stretch/>
        </p:blipFill>
        <p:spPr>
          <a:xfrm>
            <a:off x="344175" y="1460619"/>
            <a:ext cx="4588649" cy="3607157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sp>
        <p:nvSpPr>
          <p:cNvPr id="3" name="Google Shape;326;p39">
            <a:extLst>
              <a:ext uri="{FF2B5EF4-FFF2-40B4-BE49-F238E27FC236}">
                <a16:creationId xmlns:a16="http://schemas.microsoft.com/office/drawing/2014/main" id="{A3B583B9-0B61-9D52-AE40-8B0FB05E94E9}"/>
              </a:ext>
            </a:extLst>
          </p:cNvPr>
          <p:cNvSpPr txBox="1"/>
          <p:nvPr/>
        </p:nvSpPr>
        <p:spPr>
          <a:xfrm>
            <a:off x="190500" y="376237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Our RADY Pledge</a:t>
            </a:r>
            <a:endParaRPr lang="en-US" sz="3600">
              <a:solidFill>
                <a:schemeClr val="dk2"/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EA675-4F40-0B03-200A-2B611467D1B3}"/>
              </a:ext>
            </a:extLst>
          </p:cNvPr>
          <p:cNvSpPr txBox="1"/>
          <p:nvPr/>
        </p:nvSpPr>
        <p:spPr>
          <a:xfrm>
            <a:off x="5777163" y="5506453"/>
            <a:ext cx="336483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8F2F67"/>
                </a:solidFill>
                <a:latin typeface="Roboto Slab"/>
              </a:rPr>
              <a:t>#Standinthegap</a:t>
            </a:r>
          </a:p>
          <a:p>
            <a:r>
              <a:rPr lang="en-US" sz="2000" b="1">
                <a:solidFill>
                  <a:srgbClr val="8F2F67"/>
                </a:solidFill>
                <a:latin typeface="Roboto Slab"/>
              </a:rPr>
              <a:t>#</a:t>
            </a:r>
            <a:r>
              <a:rPr lang="en-US" sz="2800" b="1">
                <a:solidFill>
                  <a:srgbClr val="8F2F67"/>
                </a:solidFill>
                <a:latin typeface="Roboto Slab"/>
              </a:rPr>
              <a:t>Sefyllynybwlch</a:t>
            </a:r>
          </a:p>
        </p:txBody>
      </p:sp>
      <p:sp>
        <p:nvSpPr>
          <p:cNvPr id="5" name="Google Shape;334;p40">
            <a:extLst>
              <a:ext uri="{FF2B5EF4-FFF2-40B4-BE49-F238E27FC236}">
                <a16:creationId xmlns:a16="http://schemas.microsoft.com/office/drawing/2014/main" id="{0395A151-DCBA-7219-612F-610FC0CD8C44}"/>
              </a:ext>
            </a:extLst>
          </p:cNvPr>
          <p:cNvSpPr txBox="1"/>
          <p:nvPr/>
        </p:nvSpPr>
        <p:spPr>
          <a:xfrm>
            <a:off x="136594" y="5506453"/>
            <a:ext cx="5051524" cy="134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2400"/>
            </a:pPr>
            <a:r>
              <a:rPr lang="en-GB" sz="10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Free schoo</a:t>
            </a:r>
            <a:r>
              <a:rPr lang="en-GB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 meals applications/school essentials grant need to be reapplied for this year.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2400"/>
            </a:pPr>
            <a:endParaRPr lang="en-GB" sz="1000" b="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2400"/>
            </a:pPr>
            <a:r>
              <a:rPr lang="en-GB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If you think that your child would be entitled to free school meals then make the application, as a school we will get extra funding that we can use to support your child.</a:t>
            </a: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064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 txBox="1"/>
          <p:nvPr/>
        </p:nvSpPr>
        <p:spPr>
          <a:xfrm>
            <a:off x="502908" y="1494956"/>
            <a:ext cx="8640900" cy="28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Welsh – Lunchtime Club.</a:t>
            </a:r>
            <a:r>
              <a:rPr lang="en-US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 </a:t>
            </a:r>
            <a:endParaRPr lang="en-US" u="none" dirty="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342900" indent="-342900">
              <a:lnSpc>
                <a:spcPct val="115000"/>
              </a:lnSpc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u="none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Maths</a:t>
            </a:r>
            <a:r>
              <a:rPr lang="en-US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- UK </a:t>
            </a:r>
            <a:r>
              <a:rPr lang="en-US" u="none" dirty="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Maths</a:t>
            </a:r>
            <a:r>
              <a:rPr lang="en-US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Challenge Competition.</a:t>
            </a:r>
            <a:r>
              <a:rPr lang="en-US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 </a:t>
            </a:r>
            <a:endParaRPr u="none" dirty="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Art – Afterschool Club.</a:t>
            </a:r>
            <a:endParaRPr dirty="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Drama Club.</a:t>
            </a:r>
            <a:endParaRPr dirty="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342900" indent="-342900">
              <a:lnSpc>
                <a:spcPct val="114999"/>
              </a:lnSpc>
              <a:buClr>
                <a:schemeClr val="dk1"/>
              </a:buClr>
              <a:buSzPts val="2400"/>
              <a:buFont typeface="Roboto Slab,Sans-Serif"/>
              <a:buChar char="•"/>
            </a:pPr>
            <a:r>
              <a:rPr lang="en-US" dirty="0">
                <a:solidFill>
                  <a:schemeClr val="dk1"/>
                </a:solidFill>
                <a:latin typeface="Roboto Slab"/>
                <a:ea typeface="Roboto Slab"/>
              </a:rPr>
              <a:t>Fairtrade Group (KS3). </a:t>
            </a:r>
          </a:p>
          <a:p>
            <a:pPr marL="342900" indent="-342900">
              <a:lnSpc>
                <a:spcPct val="114999"/>
              </a:lnSpc>
              <a:buClr>
                <a:schemeClr val="dk1"/>
              </a:buClr>
              <a:buSzPts val="2400"/>
              <a:buFont typeface="Roboto Slab,Sans-Serif"/>
              <a:buChar char="•"/>
            </a:pPr>
            <a:r>
              <a:rPr lang="en-US" dirty="0">
                <a:solidFill>
                  <a:schemeClr val="dk1"/>
                </a:solidFill>
                <a:latin typeface="Roboto Slab"/>
                <a:ea typeface="Roboto Slab"/>
              </a:rPr>
              <a:t>Eco-Club. </a:t>
            </a:r>
            <a:endParaRPr lang="en-US" dirty="0">
              <a:solidFill>
                <a:schemeClr val="dk1"/>
              </a:solidFill>
              <a:latin typeface="Roboto Slab"/>
            </a:endParaRPr>
          </a:p>
          <a:p>
            <a:pPr marL="342900" indent="-342900">
              <a:lnSpc>
                <a:spcPct val="114999"/>
              </a:lnSpc>
              <a:buSzPts val="2400"/>
              <a:buFont typeface="Roboto Slab,Sans-Serif"/>
              <a:buChar char="•"/>
            </a:pPr>
            <a:r>
              <a:rPr lang="en-US" dirty="0">
                <a:solidFill>
                  <a:schemeClr val="dk1"/>
                </a:solidFill>
                <a:latin typeface="Roboto Slab"/>
                <a:ea typeface="Roboto Slab"/>
              </a:rPr>
              <a:t>Games Club – Dungeons and Dragons style. </a:t>
            </a:r>
            <a:endParaRPr lang="en-GB" dirty="0">
              <a:solidFill>
                <a:schemeClr val="dk1"/>
              </a:solidFill>
              <a:latin typeface="Roboto Slab"/>
              <a:ea typeface="Roboto Slab"/>
            </a:endParaRPr>
          </a:p>
          <a:p>
            <a:pPr marL="342900" indent="-342900">
              <a:lnSpc>
                <a:spcPct val="114999"/>
              </a:lnSpc>
              <a:buSzPts val="2400"/>
              <a:buFont typeface="Roboto Slab,Sans-Serif"/>
              <a:buChar char="•"/>
            </a:pPr>
            <a:endParaRPr lang="en-US" b="0" i="0" u="none" dirty="0">
              <a:solidFill>
                <a:schemeClr val="dk1"/>
              </a:solidFill>
              <a:latin typeface="Roboto Slab"/>
              <a:ea typeface="Roboto Slab"/>
            </a:endParaRPr>
          </a:p>
          <a:p>
            <a:pPr marL="342900" indent="-165100">
              <a:buSzPts val="2800"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43" name="Google Shape;343;p41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31" y="234827"/>
            <a:ext cx="3225741" cy="892348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1"/>
          <p:cNvSpPr txBox="1"/>
          <p:nvPr/>
        </p:nvSpPr>
        <p:spPr>
          <a:xfrm>
            <a:off x="3496225" y="238650"/>
            <a:ext cx="54003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2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Extra-curricular activities</a:t>
            </a:r>
            <a:endParaRPr sz="6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AF61DAC2-889F-F371-F428-C94433978F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2" t="12609" r="3219" b="18261"/>
          <a:stretch>
            <a:fillRect/>
          </a:stretch>
        </p:blipFill>
        <p:spPr>
          <a:xfrm>
            <a:off x="-73133" y="5258553"/>
            <a:ext cx="9218512" cy="1594536"/>
          </a:xfrm>
          <a:prstGeom prst="rect">
            <a:avLst/>
          </a:prstGeom>
        </p:spPr>
      </p:pic>
      <p:sp>
        <p:nvSpPr>
          <p:cNvPr id="4" name="Google Shape;334;p40">
            <a:extLst>
              <a:ext uri="{FF2B5EF4-FFF2-40B4-BE49-F238E27FC236}">
                <a16:creationId xmlns:a16="http://schemas.microsoft.com/office/drawing/2014/main" id="{063CFE73-0BE2-D2A8-8CF5-E5F71DFC38D6}"/>
              </a:ext>
            </a:extLst>
          </p:cNvPr>
          <p:cNvSpPr txBox="1"/>
          <p:nvPr/>
        </p:nvSpPr>
        <p:spPr>
          <a:xfrm>
            <a:off x="502908" y="3249525"/>
            <a:ext cx="8640900" cy="3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15000"/>
              </a:lnSpc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PE - rugby, football, netball, cross-country, gymnastics, </a:t>
            </a:r>
            <a:r>
              <a:rPr lang="en-US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tennis</a:t>
            </a:r>
            <a:r>
              <a:rPr lang="en-US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</a:t>
            </a:r>
            <a:r>
              <a:rPr lang="en-US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athletics</a:t>
            </a:r>
            <a:r>
              <a:rPr lang="en-US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cricket, </a:t>
            </a:r>
            <a:r>
              <a:rPr lang="en-US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basketball, volleyball. </a:t>
            </a:r>
            <a:endParaRPr lang="en-US" dirty="0">
              <a:solidFill>
                <a:schemeClr val="dk1"/>
              </a:solidFill>
              <a:ea typeface="Roboto Slab"/>
              <a:sym typeface="Roboto Slab"/>
            </a:endParaRPr>
          </a:p>
          <a:p>
            <a:pPr marL="342900" indent="-342900">
              <a:lnSpc>
                <a:spcPct val="114999"/>
              </a:lnSpc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Music –</a:t>
            </a:r>
            <a:r>
              <a:rPr lang="en-US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choir, orchestra, musical theatre, school production, rock band.</a:t>
            </a:r>
            <a:endParaRPr lang="en-US" dirty="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342900" indent="-342900">
              <a:lnSpc>
                <a:spcPct val="115000"/>
              </a:lnSpc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French </a:t>
            </a:r>
            <a:r>
              <a:rPr lang="en-US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– lunch time club run by 6th Form Students.</a:t>
            </a:r>
          </a:p>
          <a:p>
            <a:pPr marL="342900" indent="-342900">
              <a:lnSpc>
                <a:spcPct val="114999"/>
              </a:lnSpc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dirty="0">
                <a:solidFill>
                  <a:schemeClr val="dk1"/>
                </a:solidFill>
                <a:latin typeface="Roboto Slab"/>
                <a:ea typeface="Roboto Slab"/>
                <a:cs typeface="Roboto Slab"/>
              </a:rPr>
              <a:t>Christian Club. </a:t>
            </a:r>
            <a:endParaRPr dirty="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dirty="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3E55B01E-19FE-33FA-C8D8-03C4D317C6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378869"/>
            <a:ext cx="9218512" cy="1594536"/>
          </a:xfrm>
          <a:prstGeom prst="rect">
            <a:avLst/>
          </a:prstGeom>
        </p:spPr>
      </p:pic>
      <p:sp>
        <p:nvSpPr>
          <p:cNvPr id="350" name="Google Shape;350;p42"/>
          <p:cNvSpPr txBox="1">
            <a:spLocks noGrp="1"/>
          </p:cNvSpPr>
          <p:nvPr>
            <p:ph type="body" idx="1"/>
          </p:nvPr>
        </p:nvSpPr>
        <p:spPr>
          <a:xfrm>
            <a:off x="241550" y="1922850"/>
            <a:ext cx="8832300" cy="30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 i="0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Caerleon Comprehensive School  uses a </a:t>
            </a:r>
            <a:r>
              <a:rPr lang="en-US" sz="2500" b="1" i="0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two-week</a:t>
            </a:r>
            <a:endParaRPr sz="25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 i="0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timetable cycle. This means that </a:t>
            </a:r>
            <a:r>
              <a:rPr lang="en-GB" sz="2500" dirty="0">
                <a:latin typeface="Roboto Slab"/>
                <a:ea typeface="Roboto Slab"/>
                <a:cs typeface="Roboto Slab"/>
                <a:sym typeface="Roboto Slab"/>
              </a:rPr>
              <a:t>that they</a:t>
            </a:r>
            <a:r>
              <a:rPr lang="en-US" sz="2500" i="0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need to know </a:t>
            </a:r>
          </a:p>
          <a:p>
            <a:pPr marL="342900">
              <a:spcBef>
                <a:spcPts val="0"/>
              </a:spcBef>
              <a:buSzPts val="2800"/>
              <a:buNone/>
            </a:pPr>
            <a:r>
              <a:rPr lang="en-US" sz="2500" i="0" u="none" dirty="0">
                <a:latin typeface="Roboto Slab"/>
                <a:ea typeface="Roboto Slab"/>
                <a:cs typeface="Roboto Slab"/>
                <a:sym typeface="Roboto Slab"/>
              </a:rPr>
              <a:t>which</a:t>
            </a:r>
            <a:r>
              <a:rPr lang="en-US" sz="2500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500" i="0" u="none" dirty="0">
                <a:latin typeface="Roboto Slab"/>
                <a:ea typeface="Roboto Slab"/>
                <a:cs typeface="Roboto Slab"/>
                <a:sym typeface="Roboto Slab"/>
              </a:rPr>
              <a:t>week it is (Week 1 or</a:t>
            </a:r>
            <a:r>
              <a:rPr lang="en-US" sz="2500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500" i="0" u="none" dirty="0">
                <a:latin typeface="Roboto Slab"/>
                <a:ea typeface="Roboto Slab"/>
                <a:cs typeface="Roboto Slab"/>
                <a:sym typeface="Roboto Slab"/>
              </a:rPr>
              <a:t>Week</a:t>
            </a:r>
            <a:r>
              <a:rPr lang="en-US" sz="2500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500" i="0" u="none" dirty="0">
                <a:latin typeface="Roboto Slab"/>
                <a:ea typeface="Roboto Slab"/>
                <a:cs typeface="Roboto Slab"/>
                <a:sym typeface="Roboto Slab"/>
              </a:rPr>
              <a:t>2) in order to prepare</a:t>
            </a:r>
            <a:r>
              <a:rPr lang="en-US" sz="2500" dirty="0">
                <a:latin typeface="Roboto Slab"/>
                <a:ea typeface="Roboto Slab"/>
                <a:cs typeface="Roboto Slab"/>
                <a:sym typeface="Roboto Slab"/>
              </a:rPr>
              <a:t> </a:t>
            </a:r>
            <a:endParaRPr lang="en-US" sz="2500" i="0" u="none" dirty="0">
              <a:latin typeface="Roboto Slab"/>
              <a:ea typeface="Roboto Slab"/>
              <a:cs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500" i="0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correctly for the following day. </a:t>
            </a:r>
            <a:endParaRPr sz="2500" dirty="0"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500" i="0" u="none" dirty="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500" dirty="0">
                <a:latin typeface="Roboto Slab"/>
                <a:ea typeface="Roboto Slab"/>
                <a:cs typeface="Roboto Slab"/>
                <a:sym typeface="Roboto Slab"/>
              </a:rPr>
              <a:t>Students</a:t>
            </a:r>
            <a:r>
              <a:rPr lang="en-US" sz="2500" i="0" u="none" dirty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won’t have the same lessons at the same time on the </a:t>
            </a:r>
            <a:r>
              <a:rPr lang="en-US" sz="2500" i="0" u="none" dirty="0">
                <a:latin typeface="Roboto Slab"/>
                <a:ea typeface="Roboto Slab"/>
                <a:cs typeface="Roboto Slab"/>
                <a:sym typeface="Roboto Slab"/>
              </a:rPr>
              <a:t>same day (or even in the same room – maybe even with a</a:t>
            </a:r>
            <a:r>
              <a:rPr lang="en-US" sz="2500" dirty="0">
                <a:latin typeface="Roboto Slab"/>
                <a:ea typeface="Roboto Slab"/>
                <a:cs typeface="Roboto Slab"/>
                <a:sym typeface="Roboto Slab"/>
              </a:rPr>
              <a:t> </a:t>
            </a:r>
            <a:r>
              <a:rPr lang="en-US" sz="2500" i="0" u="none" dirty="0">
                <a:latin typeface="Roboto Slab"/>
                <a:ea typeface="Roboto Slab"/>
                <a:cs typeface="Roboto Slab"/>
                <a:sym typeface="Roboto Slab"/>
              </a:rPr>
              <a:t>different</a:t>
            </a:r>
            <a:r>
              <a:rPr lang="en-US" sz="2500" dirty="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500" i="0" u="none" dirty="0">
                <a:latin typeface="Roboto Slab"/>
                <a:ea typeface="Roboto Slab"/>
                <a:cs typeface="Roboto Slab"/>
                <a:sym typeface="Roboto Slab"/>
              </a:rPr>
              <a:t>teacher!). </a:t>
            </a:r>
            <a:endParaRPr sz="2500" dirty="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1" name="Google Shape;351;p42"/>
          <p:cNvSpPr txBox="1"/>
          <p:nvPr/>
        </p:nvSpPr>
        <p:spPr>
          <a:xfrm>
            <a:off x="4000500" y="198437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Your Timetable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52" name="Google Shape;352;p42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53" y="294985"/>
            <a:ext cx="3366109" cy="792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16B81BDB-4BAF-54F8-1927-63874588EA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368842"/>
            <a:ext cx="9218512" cy="1594536"/>
          </a:xfrm>
          <a:prstGeom prst="rect">
            <a:avLst/>
          </a:prstGeom>
        </p:spPr>
      </p:pic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>
          <a:xfrm>
            <a:off x="3708400" y="277812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latin typeface="Roboto Slab"/>
                <a:ea typeface="Roboto Slab"/>
                <a:cs typeface="Roboto Slab"/>
                <a:sym typeface="Roboto Slab"/>
              </a:rPr>
              <a:t>Events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>
              <a:highlight>
                <a:srgbClr val="800080"/>
              </a:highlight>
            </a:endParaRPr>
          </a:p>
        </p:txBody>
      </p:sp>
      <p:pic>
        <p:nvPicPr>
          <p:cNvPr id="108" name="Google Shape;108;p15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099" y="352575"/>
            <a:ext cx="3095400" cy="7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ED11D8-8084-4B12-27AD-757FC57349CA}"/>
              </a:ext>
            </a:extLst>
          </p:cNvPr>
          <p:cNvSpPr txBox="1"/>
          <p:nvPr/>
        </p:nvSpPr>
        <p:spPr>
          <a:xfrm>
            <a:off x="789021" y="2247150"/>
            <a:ext cx="756595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Roboto Slab"/>
                <a:ea typeface="Roboto Slab"/>
                <a:cs typeface="Roboto Slab"/>
                <a:sym typeface="Roboto Slab"/>
              </a:rPr>
              <a:t>Y6 Moving Up Day.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latin typeface="Roboto Slab"/>
                <a:ea typeface="Roboto Slab"/>
                <a:cs typeface="Roboto Slab"/>
                <a:sym typeface="Roboto Slab"/>
              </a:rPr>
              <a:t>TBC</a:t>
            </a:r>
            <a:endParaRPr lang="en-GB" sz="3000" dirty="0">
              <a:latin typeface="Roboto Slab"/>
              <a:ea typeface="Roboto Slab"/>
              <a:cs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3000" dirty="0">
              <a:latin typeface="Roboto Slab"/>
              <a:ea typeface="Roboto Slab"/>
              <a:cs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latin typeface="Roboto Slab"/>
                <a:ea typeface="Roboto Slab"/>
                <a:cs typeface="Roboto Slab"/>
                <a:sym typeface="Roboto Slab"/>
              </a:rPr>
              <a:t>Y6 Disco.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0" dirty="0">
                <a:latin typeface="Roboto Slab"/>
                <a:ea typeface="Roboto Slab"/>
                <a:cs typeface="Roboto Slab"/>
              </a:rPr>
              <a:t>TBC</a:t>
            </a:r>
            <a:endParaRPr lang="en-US" sz="3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3"/>
          <p:cNvSpPr txBox="1"/>
          <p:nvPr/>
        </p:nvSpPr>
        <p:spPr>
          <a:xfrm>
            <a:off x="4000500" y="198437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Timetable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60" name="Google Shape;360;p43"/>
          <p:cNvPicPr preferRelativeResize="0"/>
          <p:nvPr/>
        </p:nvPicPr>
        <p:blipFill rotWithShape="1">
          <a:blip r:embed="rId3">
            <a:alphaModFix/>
          </a:blip>
          <a:srcRect l="1089" t="-1455" r="-1089" b="1636"/>
          <a:stretch/>
        </p:blipFill>
        <p:spPr>
          <a:xfrm>
            <a:off x="87811" y="1389444"/>
            <a:ext cx="9057089" cy="527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3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26" y="244853"/>
            <a:ext cx="3285899" cy="80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9B65A8EB-4128-A8DD-1A01-2636D464AB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8" t="12609" r="3466" b="40836"/>
          <a:stretch>
            <a:fillRect/>
          </a:stretch>
        </p:blipFill>
        <p:spPr>
          <a:xfrm>
            <a:off x="-6832" y="5789948"/>
            <a:ext cx="9161377" cy="1073829"/>
          </a:xfrm>
          <a:prstGeom prst="rect">
            <a:avLst/>
          </a:prstGeom>
        </p:spPr>
      </p:pic>
      <p:sp>
        <p:nvSpPr>
          <p:cNvPr id="366" name="Google Shape;366;p44"/>
          <p:cNvSpPr txBox="1"/>
          <p:nvPr/>
        </p:nvSpPr>
        <p:spPr>
          <a:xfrm>
            <a:off x="218250" y="1307135"/>
            <a:ext cx="8685520" cy="487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Good </a:t>
            </a:r>
            <a:r>
              <a:rPr lang="en-US" sz="230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behaviour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and a positive attitude toward school will be </a:t>
            </a:r>
            <a:r>
              <a:rPr lang="en-US" sz="230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recognised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and celebrated. There are several ways in which this is done, including - </a:t>
            </a:r>
            <a:endParaRPr sz="23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buClr>
                <a:schemeClr val="dk1"/>
              </a:buClr>
            </a:pPr>
            <a:endParaRPr lang="en-US" sz="23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"/>
              <a:buChar char="•"/>
            </a:pPr>
            <a:r>
              <a:rPr lang="en-US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Achievement Points from </a:t>
            </a:r>
            <a:r>
              <a:rPr lang="en-GB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their </a:t>
            </a:r>
            <a:r>
              <a:rPr lang="en-US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subject teacher.</a:t>
            </a:r>
            <a:endParaRPr lang="en-US" sz="23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"/>
              <a:buChar char="•"/>
            </a:pP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An email home from </a:t>
            </a:r>
            <a:r>
              <a:rPr lang="en-GB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subject 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teacher</a:t>
            </a:r>
            <a:r>
              <a:rPr lang="en-GB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s.</a:t>
            </a:r>
            <a:endParaRPr sz="23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"/>
              <a:buChar char="•"/>
            </a:pPr>
            <a:r>
              <a:rPr lang="en-US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Recognition within 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Form Group</a:t>
            </a:r>
            <a:r>
              <a:rPr lang="en-US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session</a:t>
            </a:r>
            <a:r>
              <a:rPr lang="en-GB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</a:t>
            </a:r>
            <a:r>
              <a:rPr lang="en-US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by Form Tutor</a:t>
            </a:r>
            <a:r>
              <a:rPr lang="en-GB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</a:t>
            </a:r>
            <a:r>
              <a:rPr lang="en-US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230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"/>
              <a:buChar char="•"/>
            </a:pP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Headteacher’s Award. </a:t>
            </a:r>
            <a:endParaRPr sz="23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indent="-374650">
              <a:buClr>
                <a:schemeClr val="dk1"/>
              </a:buClr>
              <a:buSzPts val="2300"/>
              <a:buFont typeface="Roboto Slab"/>
              <a:buChar char="•"/>
            </a:pP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An email/praise postcard from </a:t>
            </a:r>
            <a:r>
              <a:rPr lang="en-GB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30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Head of Year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23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oboto Slab"/>
              <a:buChar char="•"/>
            </a:pP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 “Celebration of Success” assembly each half term. </a:t>
            </a:r>
            <a:endParaRPr lang="en-US" sz="23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457200" indent="-374650">
              <a:buClr>
                <a:schemeClr val="dk1"/>
              </a:buClr>
              <a:buSzPts val="2300"/>
              <a:buFont typeface="Roboto Slab"/>
              <a:buChar char="•"/>
            </a:pP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Attendance on trips and visits is linked to good </a:t>
            </a:r>
            <a:r>
              <a:rPr lang="en-US" sz="230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behaviour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 in school.</a:t>
            </a:r>
            <a:endParaRPr lang="en-US" sz="23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pPr marL="457200" indent="-374650">
              <a:buClr>
                <a:schemeClr val="dk1"/>
              </a:buClr>
              <a:buSzPts val="2300"/>
              <a:buFont typeface="Roboto Slab"/>
              <a:buChar char="•"/>
            </a:pPr>
            <a:endParaRPr lang="en-US" sz="23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367" name="Google Shape;367;p44"/>
          <p:cNvSpPr txBox="1"/>
          <p:nvPr/>
        </p:nvSpPr>
        <p:spPr>
          <a:xfrm>
            <a:off x="3412200" y="198425"/>
            <a:ext cx="5484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100" i="0" u="none" err="1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Recognising</a:t>
            </a:r>
            <a:r>
              <a:rPr lang="en-US" sz="31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 Achievement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68" name="Google Shape;368;p44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305" y="244853"/>
            <a:ext cx="3305951" cy="80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>
          <a:extLst>
            <a:ext uri="{FF2B5EF4-FFF2-40B4-BE49-F238E27FC236}">
              <a16:creationId xmlns:a16="http://schemas.microsoft.com/office/drawing/2014/main" id="{A7080E78-8A46-67A0-BCFC-B5496327C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B586187B-CF7E-DD44-F4DD-215CD8D820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73133" y="5258553"/>
            <a:ext cx="9218512" cy="1594536"/>
          </a:xfrm>
          <a:prstGeom prst="rect">
            <a:avLst/>
          </a:prstGeom>
        </p:spPr>
      </p:pic>
      <p:sp>
        <p:nvSpPr>
          <p:cNvPr id="367" name="Google Shape;367;p44">
            <a:extLst>
              <a:ext uri="{FF2B5EF4-FFF2-40B4-BE49-F238E27FC236}">
                <a16:creationId xmlns:a16="http://schemas.microsoft.com/office/drawing/2014/main" id="{07E297DD-DD57-40A8-4E74-5AE5068FA43A}"/>
              </a:ext>
            </a:extLst>
          </p:cNvPr>
          <p:cNvSpPr txBox="1"/>
          <p:nvPr/>
        </p:nvSpPr>
        <p:spPr>
          <a:xfrm>
            <a:off x="3412200" y="198425"/>
            <a:ext cx="5484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en-US" sz="31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Class Charts Reward Store</a:t>
            </a:r>
            <a:endParaRPr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" name="Picture 3" descr="No photo description available.">
            <a:extLst>
              <a:ext uri="{FF2B5EF4-FFF2-40B4-BE49-F238E27FC236}">
                <a16:creationId xmlns:a16="http://schemas.microsoft.com/office/drawing/2014/main" id="{56A95F75-624B-40D7-DC0E-BE4DF61CD7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2096" b="15976"/>
          <a:stretch>
            <a:fillRect/>
          </a:stretch>
        </p:blipFill>
        <p:spPr>
          <a:xfrm>
            <a:off x="247800" y="127125"/>
            <a:ext cx="2507032" cy="21358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C73BB27-C133-AD5E-1592-E75D5D0E14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86" t="7074" r="6966" b="4789"/>
          <a:stretch>
            <a:fillRect/>
          </a:stretch>
        </p:blipFill>
        <p:spPr>
          <a:xfrm>
            <a:off x="835527" y="2392948"/>
            <a:ext cx="7029561" cy="2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61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6B2CD3C5-50B8-74CC-FCB2-6D8DBB1E34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73133" y="5418974"/>
            <a:ext cx="9218512" cy="1594536"/>
          </a:xfrm>
          <a:prstGeom prst="rect">
            <a:avLst/>
          </a:prstGeom>
        </p:spPr>
      </p:pic>
      <p:sp>
        <p:nvSpPr>
          <p:cNvPr id="374" name="Google Shape;374;p45"/>
          <p:cNvSpPr txBox="1"/>
          <p:nvPr/>
        </p:nvSpPr>
        <p:spPr>
          <a:xfrm>
            <a:off x="3863975" y="1255712"/>
            <a:ext cx="1397000" cy="3841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45"/>
          <p:cNvSpPr txBox="1"/>
          <p:nvPr/>
        </p:nvSpPr>
        <p:spPr>
          <a:xfrm>
            <a:off x="3392875" y="198425"/>
            <a:ext cx="55035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Our Conduct Code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6" name="Google Shape;376;p45"/>
          <p:cNvSpPr txBox="1"/>
          <p:nvPr/>
        </p:nvSpPr>
        <p:spPr>
          <a:xfrm>
            <a:off x="348900" y="1420630"/>
            <a:ext cx="8547600" cy="330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W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e expect all of our learners to behave appropriately and respectfully at all times. Whilst in lessons everyone follows a simple “Conduct Code” system. This will be explained to</a:t>
            </a:r>
            <a:r>
              <a:rPr lang="en-GB" sz="2400">
                <a:latin typeface="Roboto Slab"/>
                <a:ea typeface="Roboto Slab"/>
                <a:cs typeface="Roboto Slab"/>
                <a:sym typeface="Roboto Slab"/>
              </a:rPr>
              <a:t> them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in detail in September. The purpose of the system is to allow </a:t>
            </a:r>
            <a:r>
              <a:rPr lang="en-GB" sz="2400">
                <a:latin typeface="Roboto Slab"/>
                <a:ea typeface="Roboto Slab"/>
                <a:cs typeface="Roboto Slab"/>
                <a:sym typeface="Roboto Slab"/>
              </a:rPr>
              <a:t>students 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to learn without distraction and therefore get the most from </a:t>
            </a:r>
            <a:r>
              <a:rPr lang="en-GB" sz="2400">
                <a:latin typeface="Roboto Slab"/>
                <a:ea typeface="Roboto Slab"/>
                <a:cs typeface="Roboto Slab"/>
                <a:sym typeface="Roboto Slab"/>
              </a:rPr>
              <a:t>their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lessons. 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Unacceptable </a:t>
            </a:r>
            <a:r>
              <a:rPr lang="en-US" sz="2400" err="1">
                <a:latin typeface="Roboto Slab"/>
                <a:ea typeface="Roboto Slab"/>
                <a:cs typeface="Roboto Slab"/>
                <a:sym typeface="Roboto Slab"/>
              </a:rPr>
              <a:t>behaviour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is recorded and “</a:t>
            </a:r>
            <a:r>
              <a:rPr lang="en-US" sz="2400" err="1">
                <a:latin typeface="Roboto Slab"/>
                <a:ea typeface="Roboto Slab"/>
                <a:cs typeface="Roboto Slab"/>
                <a:sym typeface="Roboto Slab"/>
              </a:rPr>
              <a:t>behaviour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points” are given. Learners who get </a:t>
            </a:r>
            <a:r>
              <a:rPr lang="en-US" sz="2400" err="1">
                <a:latin typeface="Roboto Slab"/>
                <a:ea typeface="Roboto Slab"/>
                <a:cs typeface="Roboto Slab"/>
                <a:sym typeface="Roboto Slab"/>
              </a:rPr>
              <a:t>behaviour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points are given sanctions and parents/carers are informed.</a:t>
            </a: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  </a:t>
            </a: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77" name="Google Shape;377;p45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99" y="415300"/>
            <a:ext cx="3095400" cy="7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0448C0D1-E69B-E523-3A2C-C55CDF6F98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  <p:sp>
        <p:nvSpPr>
          <p:cNvPr id="383" name="Google Shape;383;p46"/>
          <p:cNvSpPr txBox="1"/>
          <p:nvPr/>
        </p:nvSpPr>
        <p:spPr>
          <a:xfrm>
            <a:off x="3863975" y="1255712"/>
            <a:ext cx="1397100" cy="38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84" name="Google Shape;384;p46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011" y="264906"/>
            <a:ext cx="3235767" cy="762007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6"/>
          <p:cNvSpPr txBox="1"/>
          <p:nvPr/>
        </p:nvSpPr>
        <p:spPr>
          <a:xfrm>
            <a:off x="3392875" y="198425"/>
            <a:ext cx="55035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Our Conduct Code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86" name="Google Shape;386;p46"/>
          <p:cNvPicPr preferRelativeResize="0"/>
          <p:nvPr/>
        </p:nvPicPr>
        <p:blipFill rotWithShape="1">
          <a:blip r:embed="rId5">
            <a:alphaModFix/>
          </a:blip>
          <a:srcRect l="11608" t="36027" r="19086" b="13265"/>
          <a:stretch/>
        </p:blipFill>
        <p:spPr>
          <a:xfrm>
            <a:off x="156411" y="1610076"/>
            <a:ext cx="8825402" cy="363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7"/>
          <p:cNvSpPr txBox="1"/>
          <p:nvPr/>
        </p:nvSpPr>
        <p:spPr>
          <a:xfrm>
            <a:off x="702229" y="280901"/>
            <a:ext cx="7839443" cy="861744"/>
          </a:xfrm>
          <a:prstGeom prst="rect">
            <a:avLst/>
          </a:prstGeom>
          <a:solidFill>
            <a:srgbClr val="99336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err="1">
                <a:latin typeface="Roboto Slab"/>
                <a:ea typeface="Roboto Slab"/>
                <a:cs typeface="Roboto Slab"/>
                <a:sym typeface="Roboto Slab"/>
              </a:rPr>
              <a:t>Maximise</a:t>
            </a:r>
            <a:r>
              <a:rPr lang="en-US" sz="2200" b="1">
                <a:latin typeface="Roboto Slab"/>
                <a:ea typeface="Roboto Slab"/>
                <a:cs typeface="Roboto Slab"/>
                <a:sym typeface="Roboto Slab"/>
              </a:rPr>
              <a:t> your Potential by following our </a:t>
            </a:r>
            <a:endParaRPr sz="2200" b="1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latin typeface="Roboto Slab"/>
                <a:ea typeface="Roboto Slab"/>
                <a:cs typeface="Roboto Slab"/>
                <a:sym typeface="Roboto Slab"/>
              </a:rPr>
              <a:t>Eagle Expectations </a:t>
            </a:r>
            <a:endParaRPr sz="2200"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6D1E7-BD70-9E24-D375-C8E13F3AA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6" y="1140134"/>
            <a:ext cx="9052858" cy="560697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22A5EBD6-7ADA-CA06-8D0B-B91F7D47AE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399397"/>
            <a:ext cx="9218512" cy="1594536"/>
          </a:xfrm>
          <a:prstGeom prst="rect">
            <a:avLst/>
          </a:prstGeom>
        </p:spPr>
      </p:pic>
      <p:sp>
        <p:nvSpPr>
          <p:cNvPr id="399" name="Google Shape;399;p48"/>
          <p:cNvSpPr txBox="1"/>
          <p:nvPr/>
        </p:nvSpPr>
        <p:spPr>
          <a:xfrm>
            <a:off x="512750" y="1773228"/>
            <a:ext cx="8382000" cy="2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400" b="1" i="0" u="none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Caerleon</a:t>
            </a:r>
            <a:r>
              <a:rPr lang="en-GB" sz="2400" b="1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Comprehensive is a mobile-free school</a:t>
            </a:r>
            <a:r>
              <a:rPr lang="en-GB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r>
              <a:rPr lang="en-GB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 </a:t>
            </a:r>
            <a:endParaRPr lang="en-GB" sz="24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r>
              <a:rPr lang="en-GB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Phones / </a:t>
            </a:r>
            <a:r>
              <a:rPr lang="en-GB" sz="2400" err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Airpods</a:t>
            </a:r>
            <a:r>
              <a:rPr lang="en-GB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/ tablets are not allowed “gate-to-gate”. </a:t>
            </a:r>
            <a:endParaRPr lang="en-GB" sz="24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r>
              <a:rPr lang="en-GB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If a student brings a phone to school it must be turned off and left in their bag. </a:t>
            </a:r>
            <a:endParaRPr lang="en-GB" sz="24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r>
              <a:rPr lang="en-GB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Devices will be confiscated if seen. </a:t>
            </a:r>
            <a:endParaRPr lang="en-GB" sz="24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r>
              <a:rPr lang="en-GB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If this happens more than once parents/carers will be called to collect the device. </a:t>
            </a:r>
            <a:endParaRPr lang="en-GB" sz="24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endParaRPr sz="24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0" name="Google Shape;400;p48"/>
          <p:cNvSpPr txBox="1"/>
          <p:nvPr/>
        </p:nvSpPr>
        <p:spPr>
          <a:xfrm>
            <a:off x="4000500" y="198437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Mobile Phones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01" name="Google Shape;401;p48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204" y="198618"/>
            <a:ext cx="3485427" cy="8960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09;p49">
            <a:extLst>
              <a:ext uri="{FF2B5EF4-FFF2-40B4-BE49-F238E27FC236}">
                <a16:creationId xmlns:a16="http://schemas.microsoft.com/office/drawing/2014/main" id="{6697FA28-47E9-4A05-A67D-87B31CC796F2}"/>
              </a:ext>
            </a:extLst>
          </p:cNvPr>
          <p:cNvSpPr txBox="1"/>
          <p:nvPr/>
        </p:nvSpPr>
        <p:spPr>
          <a:xfrm>
            <a:off x="393131" y="4446404"/>
            <a:ext cx="8496300" cy="1039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400" b="1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 school accepts NO responsibility for items that are 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400" b="1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lost, damaged or stolen.</a:t>
            </a:r>
            <a:r>
              <a:rPr lang="en-US" sz="2800" b="1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862ED49F-6073-B783-2E7E-BDD0FBC611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76365" y="5637747"/>
            <a:ext cx="9218512" cy="1594536"/>
          </a:xfrm>
          <a:prstGeom prst="rect">
            <a:avLst/>
          </a:prstGeom>
        </p:spPr>
      </p:pic>
      <p:sp>
        <p:nvSpPr>
          <p:cNvPr id="416" name="Google Shape;416;p50"/>
          <p:cNvSpPr txBox="1"/>
          <p:nvPr/>
        </p:nvSpPr>
        <p:spPr>
          <a:xfrm>
            <a:off x="450850" y="1265237"/>
            <a:ext cx="83820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 school has a Social Media policy and expects all </a:t>
            </a: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learners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to behave appropriately online both whilst in school and at home. 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If there is evidence of inappropriate usage, e.g. comments, bullying, threats, photos then parents/carers will be informed and it is</a:t>
            </a: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possible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that there will be</a:t>
            </a: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police involvement also.  </a:t>
            </a:r>
            <a:endParaRPr sz="24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Learners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are expected to take responsibility for their actions online and appropriate sanctions will be carried</a:t>
            </a: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out if</a:t>
            </a: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unacceptable behaviour is displayed.</a:t>
            </a:r>
            <a:r>
              <a:rPr lang="en-US" sz="28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50"/>
          <p:cNvSpPr txBox="1"/>
          <p:nvPr/>
        </p:nvSpPr>
        <p:spPr>
          <a:xfrm>
            <a:off x="4000500" y="198437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Social Media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8" name="Google Shape;418;p50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209" y="306959"/>
            <a:ext cx="3290413" cy="787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C72BE63D-D26E-E54F-B198-21300650C7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76365" y="5258553"/>
            <a:ext cx="9218512" cy="1594536"/>
          </a:xfrm>
          <a:prstGeom prst="rect">
            <a:avLst/>
          </a:prstGeom>
        </p:spPr>
      </p:pic>
      <p:sp>
        <p:nvSpPr>
          <p:cNvPr id="424" name="Google Shape;424;p51"/>
          <p:cNvSpPr txBox="1"/>
          <p:nvPr/>
        </p:nvSpPr>
        <p:spPr>
          <a:xfrm>
            <a:off x="3863975" y="1255712"/>
            <a:ext cx="1397100" cy="384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p51"/>
          <p:cNvSpPr txBox="1"/>
          <p:nvPr/>
        </p:nvSpPr>
        <p:spPr>
          <a:xfrm>
            <a:off x="4000500" y="198437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Assessment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6" name="Google Shape;426;p51"/>
          <p:cNvSpPr txBox="1"/>
          <p:nvPr/>
        </p:nvSpPr>
        <p:spPr>
          <a:xfrm>
            <a:off x="909225" y="2050950"/>
            <a:ext cx="75012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51"/>
          <p:cNvSpPr txBox="1"/>
          <p:nvPr/>
        </p:nvSpPr>
        <p:spPr>
          <a:xfrm>
            <a:off x="271125" y="2001900"/>
            <a:ext cx="8526900" cy="13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Classwork and homework is continually assessed and by teachers throughout the year. </a:t>
            </a:r>
            <a:r>
              <a:rPr lang="en-GB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They</a:t>
            </a: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will get regular feedback on how to improve </a:t>
            </a:r>
            <a:r>
              <a:rPr lang="en-GB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their</a:t>
            </a:r>
            <a:r>
              <a:rPr lang="en-US" sz="24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work.  </a:t>
            </a:r>
            <a:endParaRPr sz="24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You</a:t>
            </a:r>
            <a:r>
              <a:rPr lang="en-GB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will be emailed a termly “Progress Check”. This gives an outline of how well you</a:t>
            </a:r>
            <a:r>
              <a:rPr lang="en-GB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 child is 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doing in each subject, along with an indication of </a:t>
            </a:r>
            <a:r>
              <a:rPr lang="en-GB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their</a:t>
            </a:r>
            <a:r>
              <a:rPr lang="en-US" sz="2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“Attitude to Learning”.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8" name="Google Shape;428;p51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9536" y="317793"/>
            <a:ext cx="3355418" cy="77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B52EF3CF-DDE8-5003-1256-0E9974A494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76365" y="5258553"/>
            <a:ext cx="9218512" cy="1594536"/>
          </a:xfrm>
          <a:prstGeom prst="rect">
            <a:avLst/>
          </a:prstGeom>
        </p:spPr>
      </p:pic>
      <p:sp>
        <p:nvSpPr>
          <p:cNvPr id="283" name="Google Shape;283;p36"/>
          <p:cNvSpPr txBox="1"/>
          <p:nvPr/>
        </p:nvSpPr>
        <p:spPr>
          <a:xfrm>
            <a:off x="432191" y="1363246"/>
            <a:ext cx="8201400" cy="2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500" dirty="0">
                <a:latin typeface="Roboto Slab"/>
                <a:ea typeface="Roboto Slab"/>
                <a:cs typeface="Roboto Slab"/>
                <a:sym typeface="Roboto Slab"/>
              </a:rPr>
              <a:t>The Head of Year, </a:t>
            </a:r>
            <a:r>
              <a:rPr lang="en-US" sz="2500" dirty="0" err="1">
                <a:latin typeface="Roboto Slab"/>
                <a:ea typeface="Roboto Slab"/>
                <a:cs typeface="Roboto Slab"/>
                <a:sym typeface="Roboto Slab"/>
              </a:rPr>
              <a:t>Mrs</a:t>
            </a:r>
            <a:r>
              <a:rPr lang="en-US" sz="2500" dirty="0">
                <a:latin typeface="Roboto Slab"/>
                <a:ea typeface="Roboto Slab"/>
                <a:cs typeface="Roboto Slab"/>
                <a:sym typeface="Roboto Slab"/>
              </a:rPr>
              <a:t> Morgan, will be the main point of contact for your parents</a:t>
            </a:r>
            <a:r>
              <a:rPr lang="en-GB" sz="2500" dirty="0">
                <a:latin typeface="Roboto Slab"/>
                <a:ea typeface="Roboto Slab"/>
                <a:cs typeface="Roboto Slab"/>
                <a:sym typeface="Roboto Slab"/>
              </a:rPr>
              <a:t>.</a:t>
            </a:r>
          </a:p>
          <a:p>
            <a:endParaRPr lang="en-US" sz="2500" dirty="0">
              <a:latin typeface="Roboto Slab"/>
              <a:ea typeface="Roboto Slab"/>
              <a:cs typeface="Roboto Slab"/>
              <a:sym typeface="Roboto Slab"/>
            </a:endParaRPr>
          </a:p>
          <a:p>
            <a:r>
              <a:rPr lang="en-US" sz="2500" dirty="0">
                <a:latin typeface="Roboto Slab"/>
                <a:ea typeface="Roboto Slab"/>
                <a:cs typeface="Roboto Slab"/>
                <a:sym typeface="Roboto Slab"/>
              </a:rPr>
              <a:t>If </a:t>
            </a:r>
            <a:r>
              <a:rPr lang="en-GB" sz="2500" dirty="0">
                <a:latin typeface="Roboto Slab"/>
                <a:ea typeface="Roboto Slab"/>
                <a:cs typeface="Roboto Slab"/>
                <a:sym typeface="Roboto Slab"/>
              </a:rPr>
              <a:t>you</a:t>
            </a:r>
            <a:r>
              <a:rPr lang="en-US" sz="2500" dirty="0">
                <a:latin typeface="Roboto Slab"/>
                <a:ea typeface="Roboto Slab"/>
                <a:cs typeface="Roboto Slab"/>
                <a:sym typeface="Roboto Slab"/>
              </a:rPr>
              <a:t> need to come to school to discuss something, then they should email </a:t>
            </a:r>
            <a:r>
              <a:rPr lang="en-GB" sz="2500" dirty="0">
                <a:latin typeface="Roboto Slab"/>
                <a:ea typeface="Roboto Slab"/>
                <a:cs typeface="Roboto Slab"/>
                <a:sym typeface="Roboto Slab"/>
              </a:rPr>
              <a:t>Mrs Morgan </a:t>
            </a:r>
            <a:r>
              <a:rPr lang="en-US" sz="2500" dirty="0">
                <a:latin typeface="Roboto Slab"/>
                <a:ea typeface="Roboto Slab"/>
                <a:cs typeface="Roboto Slab"/>
                <a:sym typeface="Roboto Slab"/>
              </a:rPr>
              <a:t>to </a:t>
            </a:r>
            <a:r>
              <a:rPr lang="en-US" sz="2800" dirty="0">
                <a:latin typeface="Roboto Slab"/>
                <a:ea typeface="Roboto Slab"/>
                <a:cs typeface="Roboto Slab"/>
                <a:sym typeface="Roboto Slab"/>
              </a:rPr>
              <a:t>arrange an </a:t>
            </a:r>
            <a:r>
              <a:rPr lang="en-US" sz="2500" dirty="0">
                <a:latin typeface="Roboto Slab"/>
                <a:ea typeface="Roboto Slab"/>
                <a:cs typeface="Roboto Slab"/>
                <a:sym typeface="Roboto Slab"/>
              </a:rPr>
              <a:t>appointment.</a:t>
            </a:r>
            <a:endParaRPr lang="en-GB" sz="2500" dirty="0">
              <a:latin typeface="Roboto Slab"/>
              <a:ea typeface="Roboto Slab"/>
              <a:cs typeface="Roboto Slab"/>
              <a:sym typeface="Roboto Slab"/>
            </a:endParaRPr>
          </a:p>
          <a:p>
            <a:endParaRPr lang="en-US" sz="2500" dirty="0">
              <a:latin typeface="Roboto Slab"/>
              <a:ea typeface="Roboto Slab"/>
              <a:cs typeface="Roboto Slab"/>
            </a:endParaRPr>
          </a:p>
          <a:p>
            <a:r>
              <a:rPr lang="en-US" sz="2500" dirty="0">
                <a:latin typeface="Roboto Slab"/>
                <a:ea typeface="Roboto Slab"/>
                <a:cs typeface="Roboto Slab"/>
                <a:sym typeface="Roboto Slab"/>
              </a:rPr>
              <a:t>The email addresses for each Head of Year can be found on the school’s website. </a:t>
            </a:r>
            <a:endParaRPr sz="2500" dirty="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36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99" y="415300"/>
            <a:ext cx="3095400" cy="7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425;p51">
            <a:extLst>
              <a:ext uri="{FF2B5EF4-FFF2-40B4-BE49-F238E27FC236}">
                <a16:creationId xmlns:a16="http://schemas.microsoft.com/office/drawing/2014/main" id="{BCF76AB4-410A-41BD-39C1-C919CC663D1E}"/>
              </a:ext>
            </a:extLst>
          </p:cNvPr>
          <p:cNvSpPr txBox="1"/>
          <p:nvPr/>
        </p:nvSpPr>
        <p:spPr>
          <a:xfrm>
            <a:off x="4000500" y="198437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2"/>
              </a:buClr>
              <a:buSzPts val="3600"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</a:rPr>
              <a:t>Keeping in Touch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3037D515-64F2-656A-E56D-6BE0A0C414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3708400" y="277812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latin typeface="Roboto Slab"/>
                <a:ea typeface="Roboto Slab"/>
                <a:cs typeface="Roboto Slab"/>
                <a:sym typeface="Roboto Slab"/>
              </a:rPr>
              <a:t>Moving Up Day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ubTitle" idx="1"/>
          </p:nvPr>
        </p:nvSpPr>
        <p:spPr>
          <a:xfrm>
            <a:off x="381000" y="1371600"/>
            <a:ext cx="8672400" cy="5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On Friday 4th July</a:t>
            </a:r>
            <a:r>
              <a:rPr lang="en-GB" sz="1400">
                <a:latin typeface="Roboto Slab"/>
                <a:ea typeface="Roboto Slab"/>
                <a:cs typeface="Roboto Slab"/>
                <a:sym typeface="Roboto Slab"/>
              </a:rPr>
              <a:t>.</a:t>
            </a: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You</a:t>
            </a:r>
            <a:r>
              <a:rPr lang="en-GB" sz="1400">
                <a:latin typeface="Roboto Slab"/>
                <a:ea typeface="Roboto Slab"/>
                <a:cs typeface="Roboto Slab"/>
                <a:sym typeface="Roboto Slab"/>
              </a:rPr>
              <a:t>r child</a:t>
            </a: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 need</a:t>
            </a:r>
            <a:r>
              <a:rPr lang="en-GB" sz="1400">
                <a:latin typeface="Roboto Slab"/>
                <a:ea typeface="Roboto Slab"/>
                <a:cs typeface="Roboto Slab"/>
                <a:sym typeface="Roboto Slab"/>
              </a:rPr>
              <a:t>s</a:t>
            </a: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 to arrive in school by </a:t>
            </a:r>
            <a:r>
              <a:rPr lang="en-US" sz="1400" b="1">
                <a:latin typeface="Roboto Slab"/>
                <a:ea typeface="Roboto Slab"/>
                <a:cs typeface="Roboto Slab"/>
                <a:sym typeface="Roboto Slab"/>
              </a:rPr>
              <a:t>9:20am.</a:t>
            </a: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 You</a:t>
            </a:r>
            <a:r>
              <a:rPr lang="en-GB" sz="1400">
                <a:latin typeface="Roboto Slab"/>
                <a:ea typeface="Roboto Slab"/>
                <a:cs typeface="Roboto Slab"/>
                <a:sym typeface="Roboto Slab"/>
              </a:rPr>
              <a:t>r child </a:t>
            </a: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may use the canteen if </a:t>
            </a:r>
            <a:r>
              <a:rPr lang="en-GB" sz="1400">
                <a:latin typeface="Roboto Slab"/>
                <a:ea typeface="Roboto Slab"/>
                <a:cs typeface="Roboto Slab"/>
                <a:sym typeface="Roboto Slab"/>
              </a:rPr>
              <a:t>they</a:t>
            </a: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 arrive earlier</a:t>
            </a:r>
            <a:r>
              <a:rPr lang="en-GB" sz="1400">
                <a:latin typeface="Roboto Slab"/>
                <a:ea typeface="Roboto Slab"/>
                <a:cs typeface="Roboto Slab"/>
                <a:sym typeface="Roboto Slab"/>
              </a:rPr>
              <a:t> but cannot purchase anything </a:t>
            </a: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. </a:t>
            </a:r>
            <a:r>
              <a:rPr lang="en-GB" sz="1400" b="1">
                <a:latin typeface="Roboto Slab"/>
                <a:ea typeface="Roboto Slab"/>
                <a:cs typeface="Roboto Slab"/>
                <a:sym typeface="Roboto Slab"/>
              </a:rPr>
              <a:t>They need to wear their</a:t>
            </a:r>
            <a:r>
              <a:rPr lang="en-US" sz="1400" b="1">
                <a:latin typeface="Roboto Slab"/>
                <a:ea typeface="Roboto Slab"/>
                <a:cs typeface="Roboto Slab"/>
                <a:sym typeface="Roboto Slab"/>
              </a:rPr>
              <a:t> current school uniform.</a:t>
            </a:r>
            <a:r>
              <a:rPr lang="en-US" sz="14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4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1400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500"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6" name="Google Shape;116;p16"/>
          <p:cNvGraphicFramePr/>
          <p:nvPr>
            <p:extLst>
              <p:ext uri="{D42A27DB-BD31-4B8C-83A1-F6EECF244321}">
                <p14:modId xmlns:p14="http://schemas.microsoft.com/office/powerpoint/2010/main" val="494287373"/>
              </p:ext>
            </p:extLst>
          </p:nvPr>
        </p:nvGraphicFramePr>
        <p:xfrm>
          <a:off x="932447" y="2416342"/>
          <a:ext cx="7573251" cy="4218768"/>
        </p:xfrm>
        <a:graphic>
          <a:graphicData uri="http://schemas.openxmlformats.org/drawingml/2006/table">
            <a:tbl>
              <a:tblPr>
                <a:noFill/>
                <a:tableStyleId>{3EF2A215-50A6-415C-ACC8-72AF7F19ECD7}</a:tableStyleId>
              </a:tblPr>
              <a:tblGrid>
                <a:gridCol w="255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7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9:30-10:00am</a:t>
                      </a:r>
                      <a:endParaRPr sz="2100" b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Welcome assembly in Main Hall.</a:t>
                      </a:r>
                      <a:endParaRPr sz="2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10:00-11:00am</a:t>
                      </a:r>
                      <a:endParaRPr sz="2100" b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Form Tutor Session </a:t>
                      </a:r>
                      <a:endParaRPr sz="2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11:00-11:20am</a:t>
                      </a:r>
                      <a:endParaRPr sz="2100" b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Break </a:t>
                      </a:r>
                      <a:endParaRPr sz="2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11:20-12:20pm</a:t>
                      </a:r>
                      <a:endParaRPr sz="2100" b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Lesson</a:t>
                      </a:r>
                      <a:endParaRPr sz="2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12:20-1:00pm</a:t>
                      </a:r>
                      <a:endParaRPr sz="2100" b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Lesson</a:t>
                      </a:r>
                      <a:endParaRPr sz="2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1:00-2:00pm</a:t>
                      </a:r>
                      <a:endParaRPr sz="2100" b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Lunch </a:t>
                      </a:r>
                      <a:endParaRPr sz="2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2:00-2:30pm</a:t>
                      </a:r>
                      <a:endParaRPr sz="2100" b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Form Tutor Session </a:t>
                      </a:r>
                      <a:endParaRPr sz="2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34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2:30pm</a:t>
                      </a:r>
                      <a:endParaRPr sz="2100" b="1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End of Day</a:t>
                      </a:r>
                      <a:endParaRPr sz="2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7" name="Google Shape;117;p16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099" y="352575"/>
            <a:ext cx="3095400" cy="7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97E3B332-048F-058F-075F-CC0F95ECCE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35" t="12676" r="3153" b="52526"/>
          <a:stretch>
            <a:fillRect/>
          </a:stretch>
        </p:blipFill>
        <p:spPr>
          <a:xfrm>
            <a:off x="-6942" y="6060278"/>
            <a:ext cx="9160990" cy="802634"/>
          </a:xfrm>
          <a:prstGeom prst="rect">
            <a:avLst/>
          </a:prstGeom>
        </p:spPr>
      </p:pic>
      <p:sp>
        <p:nvSpPr>
          <p:cNvPr id="291" name="Google Shape;291;p37"/>
          <p:cNvSpPr txBox="1"/>
          <p:nvPr/>
        </p:nvSpPr>
        <p:spPr>
          <a:xfrm>
            <a:off x="452705" y="1269784"/>
            <a:ext cx="8235000" cy="4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If a parent / </a:t>
            </a:r>
            <a:r>
              <a:rPr lang="en-US" sz="2400" err="1">
                <a:latin typeface="Roboto Slab"/>
                <a:ea typeface="Roboto Slab"/>
                <a:cs typeface="Roboto Slab"/>
                <a:sym typeface="Roboto Slab"/>
              </a:rPr>
              <a:t>carer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arrives without an appointment it is possible that the Head of Year will be unavailable. In these circumstances a message will be taken, and you will be contacted in due course. </a:t>
            </a:r>
            <a:endParaRPr lang="en-US" sz="2400">
              <a:latin typeface="Roboto Slab"/>
              <a:ea typeface="Roboto Slab"/>
              <a:cs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Our </a:t>
            </a:r>
            <a:r>
              <a:rPr lang="en-US" sz="2400" b="1">
                <a:latin typeface="Roboto Slab"/>
                <a:ea typeface="Roboto Slab"/>
                <a:cs typeface="Roboto Slab"/>
                <a:sym typeface="Roboto Slab"/>
              </a:rPr>
              <a:t>Communication Code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can be found on our website: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93" name="Google Shape;293;p37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873" y="296125"/>
            <a:ext cx="3301247" cy="79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7"/>
          <p:cNvPicPr preferRelativeResize="0"/>
          <p:nvPr/>
        </p:nvPicPr>
        <p:blipFill rotWithShape="1">
          <a:blip r:embed="rId5">
            <a:alphaModFix/>
          </a:blip>
          <a:srcRect l="36018" t="16957" r="15451" b="51328"/>
          <a:stretch/>
        </p:blipFill>
        <p:spPr>
          <a:xfrm>
            <a:off x="1151410" y="3771339"/>
            <a:ext cx="6830344" cy="238707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Google Shape;460;p55">
            <a:extLst>
              <a:ext uri="{FF2B5EF4-FFF2-40B4-BE49-F238E27FC236}">
                <a16:creationId xmlns:a16="http://schemas.microsoft.com/office/drawing/2014/main" id="{C8779C65-F67C-AA7E-CC43-81ADD986EE89}"/>
              </a:ext>
            </a:extLst>
          </p:cNvPr>
          <p:cNvSpPr txBox="1"/>
          <p:nvPr/>
        </p:nvSpPr>
        <p:spPr>
          <a:xfrm>
            <a:off x="3779837" y="198437"/>
            <a:ext cx="51165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Keeping in Touch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3"/>
          <p:cNvSpPr txBox="1"/>
          <p:nvPr/>
        </p:nvSpPr>
        <p:spPr>
          <a:xfrm>
            <a:off x="3779837" y="198437"/>
            <a:ext cx="51165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Keeping in Touch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45" name="Google Shape;44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735" y="1384567"/>
            <a:ext cx="8664862" cy="527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3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" y="198618"/>
            <a:ext cx="3290413" cy="896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575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5"/>
          <p:cNvSpPr txBox="1"/>
          <p:nvPr/>
        </p:nvSpPr>
        <p:spPr>
          <a:xfrm>
            <a:off x="362853" y="1428225"/>
            <a:ext cx="8436647" cy="43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>
                <a:latin typeface="Roboto Slab"/>
                <a:ea typeface="Roboto Slab"/>
                <a:cs typeface="Roboto Slab"/>
                <a:sym typeface="Roboto Slab"/>
              </a:rPr>
              <a:t>Our main enquiries email address is:</a:t>
            </a:r>
            <a:endParaRPr lang="en-US" sz="2000" u="sng">
              <a:latin typeface="Roboto Slab"/>
              <a:ea typeface="Roboto Slab"/>
              <a:cs typeface="Roboto Slab"/>
              <a:sym typeface="Roboto Slab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err="1">
                <a:latin typeface="Roboto Slab"/>
                <a:ea typeface="Roboto Slab"/>
                <a:cs typeface="Roboto Slab"/>
                <a:sym typeface="Roboto Slab"/>
              </a:rPr>
              <a:t>caerleon.comprehensive@newportschools.wales</a:t>
            </a:r>
            <a:endParaRPr lang="en-US" sz="2000" u="sng" err="1">
              <a:latin typeface="Roboto Slab"/>
              <a:ea typeface="Roboto Slab"/>
              <a:cs typeface="Roboto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sng">
              <a:latin typeface="Roboto Slab"/>
              <a:ea typeface="Roboto Slab"/>
              <a:cs typeface="Roboto Slab"/>
              <a:sym typeface="Roboto Slab"/>
            </a:endParaRPr>
          </a:p>
          <a:p>
            <a:r>
              <a:rPr lang="en-US" sz="2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We also use the following social media platforms to share information:</a:t>
            </a:r>
            <a:endParaRPr lang="en-US" sz="20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endParaRPr lang="en-US" sz="2000">
              <a:solidFill>
                <a:schemeClr val="dk1"/>
              </a:solidFill>
              <a:latin typeface="Roboto Slab"/>
              <a:ea typeface="Roboto Slab"/>
              <a:cs typeface="Roboto Slab"/>
            </a:endParaRPr>
          </a:p>
          <a:p>
            <a:endParaRPr lang="en-US" sz="2000" u="sng">
              <a:solidFill>
                <a:schemeClr val="dk1"/>
              </a:solidFill>
              <a:latin typeface="Roboto Slab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2"/>
            <a:r>
              <a:rPr lang="en-US" sz="2000" u="sng">
                <a:solidFill>
                  <a:schemeClr val="dk1"/>
                </a:solidFill>
                <a:latin typeface="Roboto Slab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u="sng">
                <a:solidFill>
                  <a:schemeClr val="dk1"/>
                </a:solidFill>
                <a:latin typeface="Roboto Slab"/>
              </a:rPr>
              <a:t>https://www.instagram.com/caerleoncomprehensiveschool</a:t>
            </a:r>
            <a:endParaRPr sz="2000" u="sng">
              <a:solidFill>
                <a:schemeClr val="dk1"/>
              </a:solidFill>
              <a:latin typeface="Roboto Slab"/>
            </a:endParaRPr>
          </a:p>
          <a:p>
            <a:pPr>
              <a:spcBef>
                <a:spcPts val="1200"/>
              </a:spcBef>
            </a:pPr>
            <a:endParaRPr lang="en-US" sz="2000" u="sng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000" u="sng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60" name="Google Shape;460;p55"/>
          <p:cNvSpPr txBox="1"/>
          <p:nvPr/>
        </p:nvSpPr>
        <p:spPr>
          <a:xfrm>
            <a:off x="3779837" y="198437"/>
            <a:ext cx="51165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Keeping in Touch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61" name="Google Shape;461;p55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02" y="296125"/>
            <a:ext cx="3366251" cy="79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121" y="3232006"/>
            <a:ext cx="755077" cy="70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4715902B-225F-BD14-72CA-AAD0E66BC86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72" t="12609" r="3219" b="18261"/>
          <a:stretch>
            <a:fillRect/>
          </a:stretch>
        </p:blipFill>
        <p:spPr>
          <a:xfrm>
            <a:off x="-33028" y="5605245"/>
            <a:ext cx="9218512" cy="1594536"/>
          </a:xfrm>
          <a:prstGeom prst="rect">
            <a:avLst/>
          </a:prstGeom>
        </p:spPr>
      </p:pic>
      <p:pic>
        <p:nvPicPr>
          <p:cNvPr id="4" name="Picture 3" descr="Bluesky upcoming Product Roadmap ...">
            <a:extLst>
              <a:ext uri="{FF2B5EF4-FFF2-40B4-BE49-F238E27FC236}">
                <a16:creationId xmlns:a16="http://schemas.microsoft.com/office/drawing/2014/main" id="{74B1F4A5-B84A-554E-7C6E-4710E86C63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182" r="18182" b="2349"/>
          <a:stretch>
            <a:fillRect/>
          </a:stretch>
        </p:blipFill>
        <p:spPr>
          <a:xfrm>
            <a:off x="564729" y="4134841"/>
            <a:ext cx="753449" cy="6654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8EA6B1-5138-D501-77EC-12B2EE0CF13A}"/>
              </a:ext>
            </a:extLst>
          </p:cNvPr>
          <p:cNvSpPr txBox="1"/>
          <p:nvPr/>
        </p:nvSpPr>
        <p:spPr>
          <a:xfrm>
            <a:off x="1326097" y="4392153"/>
            <a:ext cx="669765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u="sng">
                <a:latin typeface="Roboto Slab"/>
              </a:rPr>
              <a:t>https://bsky.app/profile/caerleoncomp.bsky.social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703CBBAB-581B-8D28-F7F5-63AED22BA6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2" t="18310" r="3869" b="34430"/>
          <a:stretch>
            <a:fillRect/>
          </a:stretch>
        </p:blipFill>
        <p:spPr>
          <a:xfrm>
            <a:off x="-111344" y="5767757"/>
            <a:ext cx="9269787" cy="1090093"/>
          </a:xfrm>
          <a:prstGeom prst="rect">
            <a:avLst/>
          </a:prstGeom>
        </p:spPr>
      </p:pic>
      <p:sp>
        <p:nvSpPr>
          <p:cNvPr id="470" name="Google Shape;470;p56"/>
          <p:cNvSpPr txBox="1"/>
          <p:nvPr/>
        </p:nvSpPr>
        <p:spPr>
          <a:xfrm>
            <a:off x="3779837" y="198437"/>
            <a:ext cx="51165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What next?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1" name="Google Shape;471;p56"/>
          <p:cNvSpPr txBox="1"/>
          <p:nvPr/>
        </p:nvSpPr>
        <p:spPr>
          <a:xfrm>
            <a:off x="629925" y="2040775"/>
            <a:ext cx="394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2" name="Google Shape;472;p56"/>
          <p:cNvSpPr txBox="1"/>
          <p:nvPr/>
        </p:nvSpPr>
        <p:spPr>
          <a:xfrm>
            <a:off x="326570" y="1710875"/>
            <a:ext cx="4100639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000" dirty="0">
                <a:latin typeface="Roboto Slab"/>
                <a:ea typeface="Roboto Slab"/>
                <a:cs typeface="Roboto Slab"/>
                <a:sym typeface="Roboto Slab"/>
              </a:rPr>
              <a:t>Have a look at the Transition Booklet and this </a:t>
            </a:r>
            <a:r>
              <a:rPr lang="en-US" sz="2000" dirty="0" err="1">
                <a:latin typeface="Roboto Slab"/>
                <a:ea typeface="Roboto Slab"/>
                <a:cs typeface="Roboto Slab"/>
                <a:sym typeface="Roboto Slab"/>
              </a:rPr>
              <a:t>powerpoint</a:t>
            </a:r>
            <a:r>
              <a:rPr lang="en-US" sz="2000" dirty="0">
                <a:latin typeface="Roboto Slab"/>
                <a:ea typeface="Roboto Slab"/>
                <a:cs typeface="Roboto Slab"/>
                <a:sym typeface="Roboto Slab"/>
              </a:rPr>
              <a:t> (It gives information from each department plus a list of items needed for September) on the Information section of our school website. </a:t>
            </a:r>
          </a:p>
          <a:p>
            <a:endParaRPr lang="en-US" sz="2000" dirty="0">
              <a:latin typeface="Roboto Slab"/>
              <a:ea typeface="Roboto Slab"/>
              <a:cs typeface="Roboto Slab"/>
            </a:endParaRPr>
          </a:p>
          <a:p>
            <a:r>
              <a:rPr lang="en-US" sz="2000" dirty="0">
                <a:latin typeface="Roboto Slab"/>
                <a:ea typeface="Roboto Slab"/>
                <a:cs typeface="Roboto Slab"/>
                <a:sym typeface="Roboto Slab"/>
              </a:rPr>
              <a:t>You may also be interested to look at the prospectus which has further information in it.</a:t>
            </a:r>
            <a:endParaRPr lang="en-US" sz="2000" dirty="0">
              <a:latin typeface="Roboto Slab"/>
              <a:ea typeface="Roboto Slab"/>
              <a:cs typeface="Roboto Slab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Roboto Slab"/>
              <a:ea typeface="Roboto Slab"/>
              <a:cs typeface="Roboto Slab"/>
            </a:endParaRPr>
          </a:p>
        </p:txBody>
      </p:sp>
      <p:pic>
        <p:nvPicPr>
          <p:cNvPr id="473" name="Google Shape;473;p56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370" y="198618"/>
            <a:ext cx="3312081" cy="89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65E671-482D-1941-2347-4ACEE2032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757" y="1476528"/>
            <a:ext cx="3246843" cy="411230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white logo&#10;&#10;AI-generated content may be incorrect.">
            <a:extLst>
              <a:ext uri="{FF2B5EF4-FFF2-40B4-BE49-F238E27FC236}">
                <a16:creationId xmlns:a16="http://schemas.microsoft.com/office/drawing/2014/main" id="{A4D9A72A-7B07-5194-2D08-3DFEF25BD0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6" t="12676" r="3558" b="42923"/>
          <a:stretch>
            <a:fillRect/>
          </a:stretch>
        </p:blipFill>
        <p:spPr>
          <a:xfrm>
            <a:off x="-3003" y="5832762"/>
            <a:ext cx="9161474" cy="1024134"/>
          </a:xfrm>
          <a:prstGeom prst="rect">
            <a:avLst/>
          </a:prstGeom>
        </p:spPr>
      </p:pic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138140" y="1512575"/>
            <a:ext cx="4301941" cy="4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You are invited to</a:t>
            </a:r>
            <a:endParaRPr lang="en-US" sz="2400">
              <a:latin typeface="Roboto Slab"/>
              <a:ea typeface="Roboto Slab"/>
              <a:cs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meet your child's Form </a:t>
            </a:r>
            <a:endParaRPr lang="en-US">
              <a:ea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Tutor in their Form Room. </a:t>
            </a:r>
            <a:endParaRPr lang="en-US">
              <a:ea typeface="Roboto Slab"/>
              <a:sym typeface="Roboto Slab"/>
            </a:endParaRPr>
          </a:p>
          <a:p>
            <a:pPr marL="342900">
              <a:spcBef>
                <a:spcPts val="0"/>
              </a:spcBef>
              <a:buNone/>
            </a:pPr>
            <a:endParaRPr lang="en-US" sz="2400">
              <a:latin typeface="Roboto Slab"/>
              <a:ea typeface="Roboto Slab"/>
              <a:cs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</a:rPr>
              <a:t>This is an </a:t>
            </a:r>
            <a:r>
              <a:rPr lang="en-US" sz="2400" b="1">
                <a:latin typeface="Roboto Slab"/>
                <a:ea typeface="Roboto Slab"/>
                <a:cs typeface="Roboto Slab"/>
              </a:rPr>
              <a:t>informal</a:t>
            </a:r>
            <a:endParaRPr lang="en-US" b="1">
              <a:ea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 b="1">
                <a:latin typeface="Roboto Slab"/>
                <a:ea typeface="Roboto Slab"/>
                <a:cs typeface="Roboto Slab"/>
              </a:rPr>
              <a:t>introduction;</a:t>
            </a:r>
            <a:r>
              <a:rPr lang="en-US" sz="2400">
                <a:latin typeface="Roboto Slab"/>
                <a:ea typeface="Roboto Slab"/>
                <a:cs typeface="Roboto Slab"/>
              </a:rPr>
              <a:t> should you </a:t>
            </a:r>
            <a:endParaRPr lang="en-US"/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</a:rPr>
              <a:t>wish to have a private </a:t>
            </a:r>
            <a:endParaRPr lang="en-US">
              <a:ea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</a:rPr>
              <a:t>discussion please speak to </a:t>
            </a:r>
            <a:endParaRPr lang="en-US">
              <a:ea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</a:rPr>
              <a:t>a member of staff at</a:t>
            </a:r>
            <a:endParaRPr lang="en-US">
              <a:ea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</a:rPr>
              <a:t>the end of this meeting</a:t>
            </a:r>
            <a:endParaRPr lang="en-US">
              <a:ea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</a:rPr>
              <a:t>and an appointment can be </a:t>
            </a:r>
            <a:endParaRPr lang="en-US">
              <a:ea typeface="Roboto Slab"/>
            </a:endParaRPr>
          </a:p>
          <a:p>
            <a:pPr marL="342900">
              <a:spcBef>
                <a:spcPts val="0"/>
              </a:spcBef>
              <a:buNone/>
            </a:pPr>
            <a:r>
              <a:rPr lang="en-US" sz="2400">
                <a:latin typeface="Roboto Slab"/>
                <a:ea typeface="Roboto Slab"/>
                <a:cs typeface="Roboto Slab"/>
              </a:rPr>
              <a:t>made. </a:t>
            </a:r>
            <a:endParaRPr lang="en-US"/>
          </a:p>
          <a:p>
            <a:pPr marL="342900" indent="-165100">
              <a:spcBef>
                <a:spcPts val="560"/>
              </a:spcBef>
              <a:buSzPts val="2800"/>
              <a:buNone/>
            </a:pPr>
            <a:endParaRPr lang="en-US" sz="2800">
              <a:latin typeface="Calibri"/>
              <a:ea typeface="Calibri"/>
              <a:cs typeface="Calibri"/>
            </a:endParaRPr>
          </a:p>
        </p:txBody>
      </p:sp>
      <p:sp>
        <p:nvSpPr>
          <p:cNvPr id="208" name="Google Shape;208;p27"/>
          <p:cNvSpPr txBox="1"/>
          <p:nvPr/>
        </p:nvSpPr>
        <p:spPr>
          <a:xfrm>
            <a:off x="3708400" y="277812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Form</a:t>
            </a: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 Groups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09" name="Google Shape;209;p27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5" y="274457"/>
            <a:ext cx="3312081" cy="8960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Google Shape;207;p27">
            <a:extLst>
              <a:ext uri="{FF2B5EF4-FFF2-40B4-BE49-F238E27FC236}">
                <a16:creationId xmlns:a16="http://schemas.microsoft.com/office/drawing/2014/main" id="{056460DE-54C5-8D85-7A68-284D2E5640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836596"/>
              </p:ext>
            </p:extLst>
          </p:nvPr>
        </p:nvGraphicFramePr>
        <p:xfrm>
          <a:off x="4571059" y="1512587"/>
          <a:ext cx="3778114" cy="4147900"/>
        </p:xfrm>
        <a:graphic>
          <a:graphicData uri="http://schemas.openxmlformats.org/drawingml/2006/table">
            <a:tbl>
              <a:tblPr>
                <a:noFill/>
                <a:tableStyleId>{05449D33-1C52-4296-835A-7BB95A65AED8}</a:tableStyleId>
              </a:tblPr>
              <a:tblGrid>
                <a:gridCol w="377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 dirty="0">
                          <a:solidFill>
                            <a:schemeClr val="dk1"/>
                          </a:solidFill>
                          <a:latin typeface="Calibri"/>
                        </a:rPr>
                        <a:t>TBC</a:t>
                      </a:r>
                      <a:endParaRPr sz="2800" b="0" i="0" u="none" strike="noStrike" cap="non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91450" marR="91450" marT="45700" marB="45700">
                    <a:lnL w="28575">
                      <a:solidFill>
                        <a:schemeClr val="dk1"/>
                      </a:solidFill>
                    </a:lnL>
                    <a:lnR w="28575">
                      <a:solidFill>
                        <a:schemeClr val="dk1"/>
                      </a:solidFill>
                    </a:lnR>
                    <a:lnT w="28575">
                      <a:solidFill>
                        <a:schemeClr val="dk1"/>
                      </a:solidFill>
                    </a:lnT>
                    <a:lnB w="12700">
                      <a:solidFill>
                        <a:schemeClr val="dk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85168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 dirty="0">
                          <a:solidFill>
                            <a:schemeClr val="dk1"/>
                          </a:solidFill>
                          <a:latin typeface="Calibri"/>
                        </a:rPr>
                        <a:t>TBC</a:t>
                      </a:r>
                      <a:endParaRPr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 dirty="0">
                          <a:solidFill>
                            <a:schemeClr val="dk1"/>
                          </a:solidFill>
                          <a:latin typeface="Calibri"/>
                        </a:rPr>
                        <a:t>TBC</a:t>
                      </a:r>
                      <a:endParaRPr sz="2800" b="0" i="0" u="none" strike="noStrike" cap="non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 dirty="0">
                          <a:solidFill>
                            <a:schemeClr val="dk1"/>
                          </a:solidFill>
                          <a:latin typeface="Calibri"/>
                        </a:rPr>
                        <a:t>TBC</a:t>
                      </a:r>
                      <a:endParaRPr sz="2800" b="0" i="0" u="none" strike="noStrike" cap="non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 dirty="0">
                          <a:solidFill>
                            <a:schemeClr val="dk1"/>
                          </a:solidFill>
                          <a:latin typeface="Calibri"/>
                        </a:rPr>
                        <a:t>TBC</a:t>
                      </a:r>
                      <a:endParaRPr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 dirty="0">
                          <a:solidFill>
                            <a:schemeClr val="dk1"/>
                          </a:solidFill>
                          <a:latin typeface="Calibri"/>
                        </a:rPr>
                        <a:t>TBC</a:t>
                      </a:r>
                      <a:endParaRPr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cap="none" noProof="0" dirty="0">
                          <a:solidFill>
                            <a:schemeClr val="dk1"/>
                          </a:solidFill>
                          <a:latin typeface="Calibri"/>
                        </a:rPr>
                        <a:t>TBC</a:t>
                      </a:r>
                      <a:endParaRPr dirty="0"/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0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0" i="0" u="none" strike="noStrike" cap="none" noProof="0" dirty="0">
                          <a:solidFill>
                            <a:schemeClr val="dk1"/>
                          </a:solidFill>
                          <a:latin typeface="Calibri"/>
                        </a:rPr>
                        <a:t>TBC</a:t>
                      </a:r>
                      <a:endParaRPr sz="2800" b="0" i="0" u="none" strike="noStrike" cap="none" noProof="0" dirty="0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marL="91450" marR="91450" marT="45700" marB="457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435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7"/>
          <p:cNvSpPr txBox="1">
            <a:spLocks noGrp="1"/>
          </p:cNvSpPr>
          <p:nvPr>
            <p:ph type="body" idx="1"/>
          </p:nvPr>
        </p:nvSpPr>
        <p:spPr>
          <a:xfrm>
            <a:off x="685800" y="2567661"/>
            <a:ext cx="7772400" cy="1733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ctr">
              <a:spcBef>
                <a:spcPts val="0"/>
              </a:spcBef>
              <a:buSzPts val="4400"/>
              <a:buNone/>
            </a:pPr>
            <a:r>
              <a:rPr lang="en-US" sz="4400" b="1">
                <a:latin typeface="Calibri"/>
                <a:ea typeface="Calibri"/>
                <a:cs typeface="Calibri"/>
                <a:sym typeface="Calibri"/>
              </a:rPr>
              <a:t>Thank you for your attendance this evening! </a:t>
            </a:r>
            <a:endParaRPr lang="en-US">
              <a:ea typeface="Calibri"/>
              <a:sym typeface="Calibri"/>
            </a:endParaRPr>
          </a:p>
          <a:p>
            <a:pPr marL="342900" algn="ctr">
              <a:spcBef>
                <a:spcPts val="0"/>
              </a:spcBef>
              <a:buSzPts val="4400"/>
              <a:buNone/>
            </a:pPr>
            <a:endParaRPr lang="en-US" sz="4400" b="1">
              <a:latin typeface="Calibri"/>
              <a:cs typeface="Calibri"/>
            </a:endParaRPr>
          </a:p>
        </p:txBody>
      </p:sp>
      <p:sp>
        <p:nvSpPr>
          <p:cNvPr id="481" name="Google Shape;481;p57"/>
          <p:cNvSpPr txBox="1"/>
          <p:nvPr/>
        </p:nvSpPr>
        <p:spPr>
          <a:xfrm>
            <a:off x="4000500" y="198437"/>
            <a:ext cx="4895850" cy="898525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…and finally.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83" name="Google Shape;483;p57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707" y="198618"/>
            <a:ext cx="3507095" cy="89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9FA8BA90-3652-411C-CE27-374F1AF689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2" t="12609" r="3219" b="18261"/>
          <a:stretch>
            <a:fillRect/>
          </a:stretch>
        </p:blipFill>
        <p:spPr>
          <a:xfrm>
            <a:off x="-76365" y="5605245"/>
            <a:ext cx="9218512" cy="1594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white logo&#10;&#10;AI-generated content may be incorrect.">
            <a:extLst>
              <a:ext uri="{FF2B5EF4-FFF2-40B4-BE49-F238E27FC236}">
                <a16:creationId xmlns:a16="http://schemas.microsoft.com/office/drawing/2014/main" id="{445F2B1F-EB58-2685-DC61-28E231029F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  <p:sp>
        <p:nvSpPr>
          <p:cNvPr id="123" name="Google Shape;123;p17"/>
          <p:cNvSpPr txBox="1">
            <a:spLocks noGrp="1"/>
          </p:cNvSpPr>
          <p:nvPr>
            <p:ph type="ctrTitle"/>
          </p:nvPr>
        </p:nvSpPr>
        <p:spPr>
          <a:xfrm>
            <a:off x="3708400" y="277812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latin typeface="Roboto Slab"/>
                <a:ea typeface="Roboto Slab"/>
                <a:cs typeface="Roboto Slab"/>
                <a:sym typeface="Roboto Slab"/>
              </a:rPr>
              <a:t>Getting to School</a:t>
            </a: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1"/>
          </p:nvPr>
        </p:nvSpPr>
        <p:spPr>
          <a:xfrm>
            <a:off x="370974" y="1415244"/>
            <a:ext cx="8381637" cy="452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200" b="1">
                <a:latin typeface="Roboto Slab"/>
                <a:ea typeface="Roboto Slab"/>
                <a:cs typeface="Roboto Slab"/>
                <a:sym typeface="Roboto Slab"/>
              </a:rPr>
              <a:t>Students </a:t>
            </a:r>
            <a:r>
              <a:rPr lang="en-US" sz="2200" b="1">
                <a:latin typeface="Roboto Slab"/>
                <a:ea typeface="Roboto Slab"/>
                <a:cs typeface="Roboto Slab"/>
                <a:sym typeface="Roboto Slab"/>
              </a:rPr>
              <a:t>should be in school by 8.30am.</a:t>
            </a:r>
            <a:endParaRPr sz="2200" b="1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200"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 algn="l">
              <a:spcBef>
                <a:spcPts val="0"/>
              </a:spcBef>
              <a:buSzPts val="2800"/>
              <a:buFont typeface="Calibri"/>
            </a:pP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If yo</a:t>
            </a:r>
            <a:r>
              <a:rPr lang="en-GB" sz="2200">
                <a:latin typeface="Roboto Slab"/>
                <a:ea typeface="Roboto Slab"/>
                <a:cs typeface="Roboto Slab"/>
                <a:sym typeface="Roboto Slab"/>
              </a:rPr>
              <a:t>u are giving your child</a:t>
            </a:r>
            <a:r>
              <a:rPr lang="en-US" sz="2200" b="1">
                <a:latin typeface="Roboto Slab"/>
                <a:ea typeface="Roboto Slab"/>
                <a:cs typeface="Roboto Slab"/>
                <a:sym typeface="Roboto Slab"/>
              </a:rPr>
              <a:t> a lift</a:t>
            </a: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 then be aware that cars aren’t allowed through the main double gates. </a:t>
            </a:r>
          </a:p>
          <a:p>
            <a:pPr marL="0" indent="0" algn="l">
              <a:spcBef>
                <a:spcPts val="0"/>
              </a:spcBef>
              <a:buSzPts val="2800"/>
            </a:pPr>
            <a:endParaRPr lang="en-US" sz="2200">
              <a:latin typeface="Roboto Slab"/>
              <a:ea typeface="Roboto Slab"/>
              <a:cs typeface="Roboto Slab"/>
            </a:endParaRPr>
          </a:p>
          <a:p>
            <a:pPr marL="0" indent="0" algn="l">
              <a:spcBef>
                <a:spcPts val="0"/>
              </a:spcBef>
              <a:buSzPts val="2800"/>
              <a:buFont typeface="Calibri"/>
            </a:pP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If </a:t>
            </a:r>
            <a:r>
              <a:rPr lang="en-GB" sz="2200">
                <a:latin typeface="Roboto Slab"/>
                <a:ea typeface="Roboto Slab"/>
                <a:cs typeface="Roboto Slab"/>
                <a:sym typeface="Roboto Slab"/>
              </a:rPr>
              <a:t>your child is </a:t>
            </a:r>
            <a:r>
              <a:rPr lang="en-US" sz="2200" b="1">
                <a:latin typeface="Roboto Slab"/>
                <a:ea typeface="Roboto Slab"/>
                <a:cs typeface="Roboto Slab"/>
                <a:sym typeface="Roboto Slab"/>
              </a:rPr>
              <a:t>walking</a:t>
            </a: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 make sure </a:t>
            </a:r>
            <a:r>
              <a:rPr lang="en-GB" sz="2200">
                <a:latin typeface="Roboto Slab"/>
                <a:ea typeface="Roboto Slab"/>
                <a:cs typeface="Roboto Slab"/>
                <a:sym typeface="Roboto Slab"/>
              </a:rPr>
              <a:t>that they</a:t>
            </a: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 leave plenty of time so </a:t>
            </a:r>
            <a:r>
              <a:rPr lang="en-GB" sz="2200">
                <a:latin typeface="Roboto Slab"/>
                <a:ea typeface="Roboto Slab"/>
                <a:cs typeface="Roboto Slab"/>
                <a:sym typeface="Roboto Slab"/>
              </a:rPr>
              <a:t>they’re</a:t>
            </a: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 not rushing. The pavement on Cold Bath Road is narrow so please be mindful of the traffic. If</a:t>
            </a:r>
            <a:r>
              <a:rPr lang="en-GB" sz="2200">
                <a:latin typeface="Roboto Slab"/>
                <a:ea typeface="Roboto Slab"/>
                <a:cs typeface="Roboto Slab"/>
                <a:sym typeface="Roboto Slab"/>
              </a:rPr>
              <a:t> they’re</a:t>
            </a: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200" b="1">
                <a:latin typeface="Roboto Slab"/>
                <a:ea typeface="Roboto Slab"/>
                <a:cs typeface="Roboto Slab"/>
                <a:sym typeface="Roboto Slab"/>
              </a:rPr>
              <a:t>cycling</a:t>
            </a: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 we have a nice big cycle storage area towards the back of the school - make sure </a:t>
            </a:r>
            <a:r>
              <a:rPr lang="en-GB" sz="2200">
                <a:latin typeface="Roboto Slab"/>
                <a:ea typeface="Roboto Slab"/>
                <a:cs typeface="Roboto Slab"/>
                <a:sym typeface="Roboto Slab"/>
              </a:rPr>
              <a:t>that they</a:t>
            </a:r>
            <a:r>
              <a:rPr lang="en-US" sz="2200">
                <a:latin typeface="Roboto Slab"/>
                <a:ea typeface="Roboto Slab"/>
                <a:cs typeface="Roboto Slab"/>
                <a:sym typeface="Roboto Slab"/>
              </a:rPr>
              <a:t>bring a bike lock and wear a helmet</a:t>
            </a:r>
            <a:r>
              <a:rPr lang="en-GB" sz="2200">
                <a:latin typeface="Roboto Slab"/>
                <a:ea typeface="Roboto Slab"/>
                <a:cs typeface="Roboto Slab"/>
                <a:sym typeface="Roboto Slab"/>
              </a:rPr>
              <a:t>!</a:t>
            </a:r>
            <a:endParaRPr sz="2200">
              <a:latin typeface="Roboto Slab"/>
              <a:ea typeface="Roboto Slab"/>
              <a:cs typeface="Roboto Slab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100"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-457200" algn="l">
              <a:spcBef>
                <a:spcPts val="0"/>
              </a:spcBef>
              <a:buSzPts val="2800"/>
            </a:pPr>
            <a:endParaRPr sz="24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7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4047" y="292418"/>
            <a:ext cx="3115452" cy="892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ctrTitle"/>
          </p:nvPr>
        </p:nvSpPr>
        <p:spPr>
          <a:xfrm>
            <a:off x="3708400" y="277812"/>
            <a:ext cx="4896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3600"/>
            </a:pPr>
            <a:r>
              <a:rPr lang="en-US" sz="3600">
                <a:latin typeface="Roboto Slab"/>
                <a:ea typeface="Calibri"/>
                <a:cs typeface="Calibri"/>
                <a:sym typeface="Calibri"/>
              </a:rPr>
              <a:t>Late on the Gate  </a:t>
            </a:r>
            <a:endParaRPr lang="en-US">
              <a:latin typeface="Roboto Slab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1"/>
          </p:nvPr>
        </p:nvSpPr>
        <p:spPr>
          <a:xfrm>
            <a:off x="381000" y="1371600"/>
            <a:ext cx="8534400" cy="53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lang="en-GB" sz="2200">
              <a:latin typeface="Roboto Slab"/>
              <a:ea typeface="Roboto Slab"/>
              <a:cs typeface="Roboto Slab"/>
              <a:sym typeface="Roboto Slab"/>
            </a:endParaRPr>
          </a:p>
          <a:p>
            <a:pPr marL="0" indent="0" algn="l">
              <a:spcBef>
                <a:spcPts val="0"/>
              </a:spcBef>
              <a:buSzPts val="2800"/>
              <a:buFont typeface="Calibri"/>
            </a:pPr>
            <a:r>
              <a:rPr lang="en-US" sz="2400">
                <a:latin typeface="Roboto Slab"/>
                <a:ea typeface="Calibri"/>
                <a:cs typeface="Calibri"/>
              </a:rPr>
              <a:t>Staff will be on the Main Gate to welcome you</a:t>
            </a:r>
            <a:r>
              <a:rPr lang="en-GB" sz="2400">
                <a:latin typeface="Roboto Slab"/>
                <a:ea typeface="Calibri"/>
                <a:cs typeface="Calibri"/>
              </a:rPr>
              <a:t>r child</a:t>
            </a:r>
            <a:r>
              <a:rPr lang="en-US" sz="2400">
                <a:latin typeface="Roboto Slab"/>
                <a:ea typeface="Calibri"/>
                <a:cs typeface="Calibri"/>
              </a:rPr>
              <a:t> to school each morning. 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</a:pPr>
            <a:endParaRPr lang="en-US" sz="2400">
              <a:latin typeface="Roboto Slab"/>
              <a:ea typeface="Calibri"/>
              <a:cs typeface="Calibri"/>
            </a:endParaRPr>
          </a:p>
          <a:p>
            <a:pPr marL="0" indent="0" algn="l">
              <a:spcBef>
                <a:spcPts val="0"/>
              </a:spcBef>
              <a:buSzPts val="2800"/>
            </a:pPr>
            <a:r>
              <a:rPr lang="en-US" sz="2400">
                <a:latin typeface="Roboto Slab"/>
                <a:ea typeface="Calibri"/>
                <a:cs typeface="Calibri"/>
              </a:rPr>
              <a:t>If </a:t>
            </a:r>
            <a:r>
              <a:rPr lang="en-GB" sz="2400">
                <a:latin typeface="Roboto Slab"/>
                <a:ea typeface="Calibri"/>
                <a:cs typeface="Calibri"/>
              </a:rPr>
              <a:t>they</a:t>
            </a:r>
            <a:r>
              <a:rPr lang="en-US" sz="2400">
                <a:latin typeface="Roboto Slab"/>
                <a:ea typeface="Calibri"/>
                <a:cs typeface="Calibri"/>
              </a:rPr>
              <a:t> arrive after 8:45am </a:t>
            </a:r>
            <a:r>
              <a:rPr lang="en-GB" sz="2400">
                <a:latin typeface="Roboto Slab"/>
                <a:ea typeface="Calibri"/>
                <a:cs typeface="Calibri"/>
              </a:rPr>
              <a:t>they </a:t>
            </a:r>
            <a:r>
              <a:rPr lang="en-US" sz="2400">
                <a:latin typeface="Roboto Slab"/>
                <a:ea typeface="Calibri"/>
                <a:cs typeface="Calibri"/>
              </a:rPr>
              <a:t>will be given a </a:t>
            </a:r>
            <a:r>
              <a:rPr lang="en-US" sz="2400" err="1">
                <a:latin typeface="Roboto Slab"/>
                <a:ea typeface="Calibri"/>
                <a:cs typeface="Calibri"/>
              </a:rPr>
              <a:t>Behaviour</a:t>
            </a:r>
            <a:r>
              <a:rPr lang="en-US" sz="2400">
                <a:latin typeface="Roboto Slab"/>
                <a:ea typeface="Calibri"/>
                <a:cs typeface="Calibri"/>
              </a:rPr>
              <a:t> Point. </a:t>
            </a: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</a:pPr>
            <a:endParaRPr lang="en-US" sz="2400">
              <a:latin typeface="Roboto Slab"/>
              <a:ea typeface="Calibri"/>
              <a:cs typeface="Calibri"/>
            </a:endParaRPr>
          </a:p>
          <a:p>
            <a:pPr marL="0" indent="0" algn="l">
              <a:spcBef>
                <a:spcPts val="0"/>
              </a:spcBef>
              <a:buSzPts val="2800"/>
            </a:pPr>
            <a:r>
              <a:rPr lang="en-US" sz="2400">
                <a:latin typeface="Roboto Slab"/>
                <a:ea typeface="Calibri"/>
                <a:cs typeface="Calibri"/>
              </a:rPr>
              <a:t>It's really important t</a:t>
            </a:r>
            <a:r>
              <a:rPr lang="en-GB" sz="2400">
                <a:latin typeface="Roboto Slab"/>
                <a:ea typeface="Calibri"/>
                <a:cs typeface="Calibri"/>
              </a:rPr>
              <a:t>hat they get</a:t>
            </a:r>
            <a:r>
              <a:rPr lang="en-US" sz="2400">
                <a:latin typeface="Roboto Slab"/>
                <a:ea typeface="Calibri"/>
                <a:cs typeface="Calibri"/>
              </a:rPr>
              <a:t> into a good morning routine so that </a:t>
            </a:r>
            <a:r>
              <a:rPr lang="en-GB" sz="2400">
                <a:latin typeface="Roboto Slab"/>
                <a:ea typeface="Calibri"/>
                <a:cs typeface="Calibri"/>
              </a:rPr>
              <a:t>they</a:t>
            </a:r>
            <a:r>
              <a:rPr lang="en-US" sz="2400">
                <a:latin typeface="Roboto Slab"/>
                <a:ea typeface="Calibri"/>
                <a:cs typeface="Calibri"/>
              </a:rPr>
              <a:t> arrive at school each day with time to spare.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>
              <a:latin typeface="Calibri"/>
              <a:ea typeface="Calibri"/>
              <a:cs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>
              <a:latin typeface="Calibri"/>
              <a:ea typeface="Calibri"/>
              <a:cs typeface="Calibri"/>
            </a:endParaRPr>
          </a:p>
          <a:p>
            <a:pPr marL="0" indent="0" algn="l">
              <a:spcBef>
                <a:spcPts val="0"/>
              </a:spcBef>
              <a:buSzPts val="2800"/>
              <a:buFont typeface="Calibri"/>
            </a:pPr>
            <a:endParaRPr lang="en-US" sz="2400">
              <a:latin typeface="Calibri"/>
              <a:ea typeface="Calibri"/>
              <a:cs typeface="Calibri"/>
            </a:endParaRPr>
          </a:p>
          <a:p>
            <a:pPr indent="-457200" algn="l">
              <a:spcBef>
                <a:spcPts val="0"/>
              </a:spcBef>
              <a:buSzPts val="2800"/>
              <a:buFont typeface="Calibri"/>
            </a:pPr>
            <a:endParaRPr lang="en-US" sz="2400">
              <a:latin typeface="Calibri"/>
              <a:ea typeface="Calibri"/>
              <a:cs typeface="Calibri"/>
            </a:endParaRPr>
          </a:p>
          <a:p>
            <a:pPr indent="-457200" algn="l">
              <a:spcBef>
                <a:spcPts val="0"/>
              </a:spcBef>
              <a:buSzPts val="2800"/>
              <a:buFont typeface="Calibri"/>
            </a:pPr>
            <a:endParaRPr lang="en-US" sz="2400">
              <a:latin typeface="Calibri"/>
              <a:ea typeface="Calibri"/>
              <a:cs typeface="Calibri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400" b="0" i="0" u="none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0" u="none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8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099" y="352575"/>
            <a:ext cx="3095400" cy="7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C0EBB7F4-1C48-1408-2AEC-AA42C68ED2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2" t="12609" r="3219" b="18261"/>
          <a:stretch>
            <a:fillRect/>
          </a:stretch>
        </p:blipFill>
        <p:spPr>
          <a:xfrm>
            <a:off x="-73133" y="5258553"/>
            <a:ext cx="9218512" cy="15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6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222C9117-163F-FD26-11DD-73EE180278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73133" y="5749842"/>
            <a:ext cx="9218512" cy="1594536"/>
          </a:xfrm>
          <a:prstGeom prst="rect">
            <a:avLst/>
          </a:prstGeom>
        </p:spPr>
      </p:pic>
      <p:sp>
        <p:nvSpPr>
          <p:cNvPr id="138" name="Google Shape;138;p19"/>
          <p:cNvSpPr txBox="1">
            <a:spLocks noGrp="1"/>
          </p:cNvSpPr>
          <p:nvPr>
            <p:ph type="ctrTitle"/>
          </p:nvPr>
        </p:nvSpPr>
        <p:spPr>
          <a:xfrm>
            <a:off x="3489500" y="277800"/>
            <a:ext cx="5115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200">
                <a:latin typeface="Roboto Slab"/>
                <a:ea typeface="Roboto Slab"/>
                <a:cs typeface="Roboto Slab"/>
                <a:sym typeface="Roboto Slab"/>
              </a:rPr>
              <a:t>What do</a:t>
            </a:r>
            <a:r>
              <a:rPr lang="en-GB" sz="3200">
                <a:latin typeface="Roboto Slab"/>
                <a:ea typeface="Roboto Slab"/>
                <a:cs typeface="Roboto Slab"/>
                <a:sym typeface="Roboto Slab"/>
              </a:rPr>
              <a:t> students need</a:t>
            </a:r>
            <a:r>
              <a:rPr lang="en-US" sz="3200">
                <a:latin typeface="Roboto Slab"/>
                <a:ea typeface="Roboto Slab"/>
                <a:cs typeface="Roboto Slab"/>
                <a:sym typeface="Roboto Slab"/>
              </a:rPr>
              <a:t> to bring?</a:t>
            </a:r>
            <a:endParaRPr sz="4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subTitle" idx="1"/>
          </p:nvPr>
        </p:nvSpPr>
        <p:spPr>
          <a:xfrm>
            <a:off x="467525" y="1481925"/>
            <a:ext cx="8534400" cy="48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GB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 suitable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s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chool bag – pencil case, pens, pencils, maths equipment 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(a list is in the </a:t>
            </a:r>
            <a:r>
              <a:rPr lang="en-US" sz="2400" b="1">
                <a:latin typeface="Roboto Slab"/>
                <a:ea typeface="Roboto Slab"/>
                <a:cs typeface="Roboto Slab"/>
                <a:sym typeface="Roboto Slab"/>
              </a:rPr>
              <a:t>Transition Booklet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on the school website). </a:t>
            </a:r>
            <a:r>
              <a:rPr lang="en-GB" sz="2400">
                <a:latin typeface="Roboto Slab"/>
                <a:ea typeface="Roboto Slab"/>
                <a:cs typeface="Roboto Slab"/>
                <a:sym typeface="Roboto Slab"/>
              </a:rPr>
              <a:t>They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will be given books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in school. </a:t>
            </a:r>
            <a:endParaRPr sz="24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Bring a reusable water bottle to keep hydrated. </a:t>
            </a:r>
            <a:endParaRPr sz="2400" i="0" u="none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If </a:t>
            </a:r>
            <a:r>
              <a:rPr lang="en-GB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they 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aren’t buying lunch 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from the canteen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</a:t>
            </a:r>
            <a:r>
              <a:rPr lang="en-GB" sz="2400">
                <a:latin typeface="Roboto Slab"/>
                <a:ea typeface="Roboto Slab"/>
                <a:cs typeface="Roboto Slab"/>
                <a:sym typeface="Roboto Slab"/>
              </a:rPr>
              <a:t>they will need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to bring </a:t>
            </a:r>
            <a:r>
              <a:rPr lang="en-GB" sz="2400">
                <a:latin typeface="Roboto Slab"/>
                <a:ea typeface="Roboto Slab"/>
                <a:cs typeface="Roboto Slab"/>
                <a:sym typeface="Roboto Slab"/>
              </a:rPr>
              <a:t>a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packed lunch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 - keep it healthy!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"/>
              <a:buChar char="•"/>
            </a:pPr>
            <a:r>
              <a:rPr lang="en-US" sz="2400" i="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No PE kit</a:t>
            </a:r>
            <a:r>
              <a:rPr lang="en-US" sz="2400" i="0" u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is required on the first day</a:t>
            </a:r>
            <a:r>
              <a:rPr lang="en-US" sz="2400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2400"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9" descr="T:\Brand Development\Minibus Templates\logoweb_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783" y="462864"/>
            <a:ext cx="3095400" cy="7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logo&#10;&#10;AI-generated content may be incorrect.">
            <a:extLst>
              <a:ext uri="{FF2B5EF4-FFF2-40B4-BE49-F238E27FC236}">
                <a16:creationId xmlns:a16="http://schemas.microsoft.com/office/drawing/2014/main" id="{5D1E5B8A-039D-A868-DCC3-FFDB0D0771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2" t="12609" r="3219" b="18261"/>
          <a:stretch>
            <a:fillRect/>
          </a:stretch>
        </p:blipFill>
        <p:spPr>
          <a:xfrm>
            <a:off x="-43054" y="6060658"/>
            <a:ext cx="9218512" cy="1594536"/>
          </a:xfrm>
          <a:prstGeom prst="rect">
            <a:avLst/>
          </a:prstGeom>
        </p:spPr>
      </p:pic>
      <p:sp>
        <p:nvSpPr>
          <p:cNvPr id="147" name="Google Shape;147;p20"/>
          <p:cNvSpPr txBox="1"/>
          <p:nvPr/>
        </p:nvSpPr>
        <p:spPr>
          <a:xfrm>
            <a:off x="3589324" y="300025"/>
            <a:ext cx="5181000" cy="8985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i="0" u="none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What bag </a:t>
            </a:r>
            <a:r>
              <a:rPr lang="en-GB" sz="36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is suitable?</a:t>
            </a:r>
            <a:endParaRPr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48" name="Google Shape;148;p20" descr="http://thumbs1.ebaystatic.com/d/l225/m/mAPmbFHCBzBYH5HiBYL5tjQ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1612" y="3388525"/>
            <a:ext cx="2592387" cy="259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 descr="http://www.bagiva.com/images/D/sling-pack-messenger-bag-backpack-dark-slat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429012"/>
            <a:ext cx="2511424" cy="251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 descr="Image result for animal rucksac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7737" y="3314712"/>
            <a:ext cx="1968500" cy="295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 descr="http://image.made-in-china.com/2f0j00hMmTowFlMebt/2011-New-Style-PU-Handbag-QL011-02-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95475" y="3496487"/>
            <a:ext cx="2438399" cy="258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/>
          <p:nvPr/>
        </p:nvSpPr>
        <p:spPr>
          <a:xfrm>
            <a:off x="2110575" y="4212300"/>
            <a:ext cx="2285592" cy="2282753"/>
          </a:xfrm>
          <a:custGeom>
            <a:avLst/>
            <a:gdLst/>
            <a:ahLst/>
            <a:cxnLst/>
            <a:rect l="l" t="t" r="r" b="b"/>
            <a:pathLst>
              <a:path w="2665413" h="3284537" extrusionOk="0">
                <a:moveTo>
                  <a:pt x="396772" y="986378"/>
                </a:moveTo>
                <a:lnTo>
                  <a:pt x="883559" y="591349"/>
                </a:lnTo>
                <a:lnTo>
                  <a:pt x="1332707" y="1144825"/>
                </a:lnTo>
                <a:lnTo>
                  <a:pt x="1781854" y="591349"/>
                </a:lnTo>
                <a:lnTo>
                  <a:pt x="2268641" y="986378"/>
                </a:lnTo>
                <a:lnTo>
                  <a:pt x="1736384" y="1642269"/>
                </a:lnTo>
                <a:lnTo>
                  <a:pt x="2268641" y="2298159"/>
                </a:lnTo>
                <a:lnTo>
                  <a:pt x="1781854" y="2693188"/>
                </a:lnTo>
                <a:lnTo>
                  <a:pt x="1332707" y="2139712"/>
                </a:lnTo>
                <a:lnTo>
                  <a:pt x="883559" y="2693188"/>
                </a:lnTo>
                <a:lnTo>
                  <a:pt x="396772" y="2298159"/>
                </a:lnTo>
                <a:lnTo>
                  <a:pt x="929029" y="1642269"/>
                </a:lnTo>
                <a:lnTo>
                  <a:pt x="396772" y="986378"/>
                </a:lnTo>
                <a:close/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0"/>
          <p:cNvSpPr txBox="1"/>
          <p:nvPr/>
        </p:nvSpPr>
        <p:spPr>
          <a:xfrm>
            <a:off x="524152" y="1364001"/>
            <a:ext cx="8084100" cy="20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Roboto Slab"/>
                <a:ea typeface="Roboto Slab"/>
                <a:cs typeface="Roboto Slab"/>
                <a:sym typeface="Roboto Slab"/>
              </a:rPr>
              <a:t>Make sure</a:t>
            </a:r>
            <a:r>
              <a:rPr lang="en-GB" sz="2300">
                <a:latin typeface="Roboto Slab"/>
                <a:ea typeface="Roboto Slab"/>
                <a:cs typeface="Roboto Slab"/>
                <a:sym typeface="Roboto Slab"/>
              </a:rPr>
              <a:t> that they</a:t>
            </a:r>
            <a:r>
              <a:rPr lang="en-US" sz="2300">
                <a:latin typeface="Roboto Slab"/>
                <a:ea typeface="Roboto Slab"/>
                <a:cs typeface="Roboto Slab"/>
                <a:sym typeface="Roboto Slab"/>
              </a:rPr>
              <a:t> bring a strong bag that </a:t>
            </a:r>
            <a:r>
              <a:rPr lang="en-GB" sz="2300">
                <a:latin typeface="Roboto Slab"/>
                <a:ea typeface="Roboto Slab"/>
                <a:cs typeface="Roboto Slab"/>
                <a:sym typeface="Roboto Slab"/>
              </a:rPr>
              <a:t>they</a:t>
            </a:r>
            <a:r>
              <a:rPr lang="en-US" sz="2300">
                <a:latin typeface="Roboto Slab"/>
                <a:ea typeface="Roboto Slab"/>
                <a:cs typeface="Roboto Slab"/>
                <a:sym typeface="Roboto Slab"/>
              </a:rPr>
              <a:t> can carry easily. It should be big enough to fit </a:t>
            </a:r>
            <a:r>
              <a:rPr lang="en-GB" sz="2300">
                <a:latin typeface="Roboto Slab"/>
                <a:ea typeface="Roboto Slab"/>
                <a:cs typeface="Roboto Slab"/>
                <a:sym typeface="Roboto Slab"/>
              </a:rPr>
              <a:t>in their</a:t>
            </a:r>
            <a:r>
              <a:rPr lang="en-US" sz="2300">
                <a:latin typeface="Roboto Slab"/>
                <a:ea typeface="Roboto Slab"/>
                <a:cs typeface="Roboto Slab"/>
                <a:sym typeface="Roboto Slab"/>
              </a:rPr>
              <a:t> books in for each day. We recommend a backpack/rucksack similar to those shown below (no handbags please!). </a:t>
            </a:r>
            <a:r>
              <a:rPr lang="en-GB" sz="2300">
                <a:latin typeface="Roboto Slab"/>
                <a:ea typeface="Roboto Slab"/>
                <a:cs typeface="Roboto Slab"/>
                <a:sym typeface="Roboto Slab"/>
              </a:rPr>
              <a:t>They</a:t>
            </a:r>
            <a:r>
              <a:rPr lang="en-US" sz="2300">
                <a:latin typeface="Roboto Slab"/>
                <a:ea typeface="Roboto Slab"/>
                <a:cs typeface="Roboto Slab"/>
                <a:sym typeface="Roboto Slab"/>
              </a:rPr>
              <a:t> can have any </a:t>
            </a:r>
            <a:r>
              <a:rPr lang="en-US" sz="2300" err="1">
                <a:latin typeface="Roboto Slab"/>
                <a:ea typeface="Roboto Slab"/>
                <a:cs typeface="Roboto Slab"/>
                <a:sym typeface="Roboto Slab"/>
              </a:rPr>
              <a:t>colour</a:t>
            </a:r>
            <a:r>
              <a:rPr lang="en-US" sz="2300">
                <a:latin typeface="Roboto Slab"/>
                <a:ea typeface="Roboto Slab"/>
                <a:cs typeface="Roboto Slab"/>
                <a:sym typeface="Roboto Slab"/>
              </a:rPr>
              <a:t>. </a:t>
            </a:r>
            <a:endParaRPr sz="23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55" name="Google Shape;155;p20" descr="T:\Brand Development\Minibus Templates\logoweb_png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4099" y="352575"/>
            <a:ext cx="3095400" cy="71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ctrTitle" idx="4294967295"/>
          </p:nvPr>
        </p:nvSpPr>
        <p:spPr>
          <a:xfrm>
            <a:off x="77909" y="2433235"/>
            <a:ext cx="3455622" cy="1988700"/>
          </a:xfrm>
          <a:prstGeom prst="rect">
            <a:avLst/>
          </a:prstGeom>
          <a:solidFill>
            <a:srgbClr val="99336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3600"/>
            </a:pPr>
            <a:r>
              <a:rPr lang="en-US" sz="3100">
                <a:latin typeface="Roboto Slab"/>
                <a:ea typeface="Roboto Slab"/>
                <a:cs typeface="Roboto Slab"/>
                <a:sym typeface="Roboto Slab"/>
              </a:rPr>
              <a:t>School Uniform - please see the policy on our website</a:t>
            </a:r>
            <a:endParaRPr sz="39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62" name="Google Shape;162;p21" descr="T:\Brand Development\Minibus Templates\logoweb_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99" y="415300"/>
            <a:ext cx="3095400" cy="71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urple and white logo&#10;&#10;AI-generated content may be incorrect.">
            <a:extLst>
              <a:ext uri="{FF2B5EF4-FFF2-40B4-BE49-F238E27FC236}">
                <a16:creationId xmlns:a16="http://schemas.microsoft.com/office/drawing/2014/main" id="{0E5E6060-E12F-8CFE-31B4-8092560230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72" t="12609" r="3219" b="18261"/>
          <a:stretch>
            <a:fillRect/>
          </a:stretch>
        </p:blipFill>
        <p:spPr>
          <a:xfrm>
            <a:off x="-33028" y="5258553"/>
            <a:ext cx="9218512" cy="1594536"/>
          </a:xfrm>
          <a:prstGeom prst="rect">
            <a:avLst/>
          </a:prstGeom>
        </p:spPr>
      </p:pic>
      <p:pic>
        <p:nvPicPr>
          <p:cNvPr id="3" name="Picture 2" descr="A couple of school uniforms&#10;&#10;AI-generated content may be incorrect.">
            <a:extLst>
              <a:ext uri="{FF2B5EF4-FFF2-40B4-BE49-F238E27FC236}">
                <a16:creationId xmlns:a16="http://schemas.microsoft.com/office/drawing/2014/main" id="{3160B387-5C99-A8DA-C881-6271901B8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187" y="114256"/>
            <a:ext cx="5168299" cy="6740957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2245</Words>
  <Application>Microsoft Office PowerPoint</Application>
  <PresentationFormat>On-screen Show (4:3)</PresentationFormat>
  <Paragraphs>312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Roboto Slab</vt:lpstr>
      <vt:lpstr>Roboto Slab,Sans-Serif</vt:lpstr>
      <vt:lpstr>Calibri</vt:lpstr>
      <vt:lpstr>Times New Roman</vt:lpstr>
      <vt:lpstr>Trebuchet MS</vt:lpstr>
      <vt:lpstr>Arial</vt:lpstr>
      <vt:lpstr>Default Design</vt:lpstr>
      <vt:lpstr>PowerPoint Presentation</vt:lpstr>
      <vt:lpstr>PowerPoint Presentation</vt:lpstr>
      <vt:lpstr>Events </vt:lpstr>
      <vt:lpstr>Moving Up Day </vt:lpstr>
      <vt:lpstr>Getting to School </vt:lpstr>
      <vt:lpstr>Late on the Gate  </vt:lpstr>
      <vt:lpstr>What do students need to bring?</vt:lpstr>
      <vt:lpstr>PowerPoint Presentation</vt:lpstr>
      <vt:lpstr>School Uniform - please see the policy on our website</vt:lpstr>
      <vt:lpstr>PowerPoint Presentation</vt:lpstr>
      <vt:lpstr>PowerPoint Presentation</vt:lpstr>
      <vt:lpstr>PowerPoint Presentation</vt:lpstr>
      <vt:lpstr>PowerPoint Presentation</vt:lpstr>
      <vt:lpstr>Our Uniform - P.E. Kit</vt:lpstr>
      <vt:lpstr>Our Uniform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NCLN.NHale</dc:creator>
  <cp:lastModifiedBy>N Hale (Caerleon Comprehensive School)</cp:lastModifiedBy>
  <cp:revision>3</cp:revision>
  <dcterms:modified xsi:type="dcterms:W3CDTF">2025-09-08T13:06:41Z</dcterms:modified>
</cp:coreProperties>
</file>