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handoutMasterIdLst>
    <p:handoutMasterId r:id="rId24"/>
  </p:handoutMasterIdLst>
  <p:sldIdLst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9" r:id="rId15"/>
    <p:sldId id="280" r:id="rId16"/>
    <p:sldId id="270" r:id="rId17"/>
    <p:sldId id="271" r:id="rId18"/>
    <p:sldId id="277" r:id="rId19"/>
    <p:sldId id="278" r:id="rId20"/>
    <p:sldId id="274" r:id="rId21"/>
    <p:sldId id="276" r:id="rId22"/>
    <p:sldId id="25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CB3B"/>
    <a:srgbClr val="5153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62" autoAdjust="0"/>
    <p:restoredTop sz="94227" autoAdjust="0"/>
  </p:normalViewPr>
  <p:slideViewPr>
    <p:cSldViewPr snapToGrid="0" snapToObjects="1" showGuides="1">
      <p:cViewPr varScale="1">
        <p:scale>
          <a:sx n="90" d="100"/>
          <a:sy n="90" d="100"/>
        </p:scale>
        <p:origin x="1016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32D9B67-1980-43B2-9941-720EE94ABA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5C41E6-CCBF-42FA-B1DF-79750BF207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EB740-A51E-44DB-B1CD-4CE9CF5CE7FE}" type="datetimeFigureOut">
              <a:rPr lang="en-GB" smtClean="0"/>
              <a:t>06/05/2019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4F0A-701D-4FA5-958E-E98111E07A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B7A550-DA11-4CF5-BFFB-BAA9BB200B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C07D3-9869-4343-A7B6-F7FDAE2D3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915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12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58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07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08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01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72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45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18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33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70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87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14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11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1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89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95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8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3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64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87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9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5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NUL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6507" y="312511"/>
            <a:ext cx="11278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507" y="1825625"/>
            <a:ext cx="11278985" cy="3680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6507" y="58884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EB9E-2DBB-9949-91F6-88D5FE93BECE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6907" y="588849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8907" y="5888494"/>
            <a:ext cx="2137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1F95B5-F74C-497D-85CE-B233ECF9CF39}"/>
              </a:ext>
            </a:extLst>
          </p:cNvPr>
          <p:cNvSpPr/>
          <p:nvPr userDrawn="1"/>
        </p:nvSpPr>
        <p:spPr>
          <a:xfrm>
            <a:off x="0" y="6608618"/>
            <a:ext cx="12192000" cy="24938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F770EB-C529-1845-BC29-4B2F409D498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971" y="5271335"/>
            <a:ext cx="1685655" cy="117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7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6507" y="312511"/>
            <a:ext cx="11278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507" y="1825625"/>
            <a:ext cx="11278985" cy="3680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6507" y="58884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EB9E-2DBB-9949-91F6-88D5FE93BECE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6907" y="588849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8907" y="5888494"/>
            <a:ext cx="2137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1F95B5-F74C-497D-85CE-B233ECF9CF39}"/>
              </a:ext>
            </a:extLst>
          </p:cNvPr>
          <p:cNvSpPr/>
          <p:nvPr userDrawn="1"/>
        </p:nvSpPr>
        <p:spPr>
          <a:xfrm>
            <a:off x="0" y="6608618"/>
            <a:ext cx="12192000" cy="24938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F770EB-C529-1845-BC29-4B2F409D498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971" y="5271335"/>
            <a:ext cx="1685655" cy="1179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A25EE7-E281-4243-863B-9C2F39E13D8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971" y="5271336"/>
            <a:ext cx="1685655" cy="120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3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news/education-46019429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ould.com/" TargetMode="External"/><Relationship Id="rId2" Type="http://schemas.openxmlformats.org/officeDocument/2006/relationships/hyperlink" Target="https://icould.com/explore/subject/medi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otgoingtouni.co.uk/" TargetMode="External"/><Relationship Id="rId4" Type="http://schemas.openxmlformats.org/officeDocument/2006/relationships/hyperlink" Target="https://icould.com/explore/subject/design+technology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D48B3EB5-5C83-4047-816E-506EC66AD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213" y="4192685"/>
            <a:ext cx="3670998" cy="2176480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rgbClr val="00B0F0"/>
                </a:solidFill>
                <a:latin typeface="Helvetica Light" panose="020B0403020202020204" pitchFamily="34" charset="0"/>
              </a:rPr>
              <a:t>Why Study Design and Technology?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75E803-A4A5-AC49-9C97-DE7F18DD88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15" y="0"/>
            <a:ext cx="3906993" cy="1772024"/>
          </a:xfrm>
          <a:prstGeom prst="rect">
            <a:avLst/>
          </a:prstGeom>
        </p:spPr>
      </p:pic>
      <p:pic>
        <p:nvPicPr>
          <p:cNvPr id="5" name="Picture 4" descr="A close up of a map&#13;&#10;&#13;&#10;Description automatically generated">
            <a:extLst>
              <a:ext uri="{FF2B5EF4-FFF2-40B4-BE49-F238E27FC236}">
                <a16:creationId xmlns:a16="http://schemas.microsoft.com/office/drawing/2014/main" id="{2441B2AC-2C3D-3942-9172-4A9B00A22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314" y="0"/>
            <a:ext cx="7191375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8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"/>
            <a:ext cx="9591845" cy="1126435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  <a:latin typeface="Helvetica Light" panose="020B0403020202020204" pitchFamily="34" charset="0"/>
              </a:rPr>
              <a:t>How Design and Technology makes you more employable 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30750" y="1336228"/>
            <a:ext cx="5639492" cy="449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dirty="0">
              <a:latin typeface="Helvetica Light" panose="020B0403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760" y="1398917"/>
            <a:ext cx="5275415" cy="3680315"/>
          </a:xfrm>
          <a:prstGeom prst="rect">
            <a:avLst/>
          </a:prstGeom>
        </p:spPr>
      </p:pic>
      <p:sp>
        <p:nvSpPr>
          <p:cNvPr id="5" name="Pentagon 4"/>
          <p:cNvSpPr/>
          <p:nvPr/>
        </p:nvSpPr>
        <p:spPr>
          <a:xfrm>
            <a:off x="-1" y="1823025"/>
            <a:ext cx="6374297" cy="2832100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Helvetica Light" panose="020B0403020202020204" pitchFamily="34" charset="0"/>
              </a:rPr>
              <a:t>Task: how can Design and Technology improve your CV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99825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12192000" cy="108566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  <a:latin typeface="Helvetica Light" panose="020B0403020202020204" pitchFamily="34" charset="0"/>
              </a:rPr>
              <a:t>How Design and Technology makes you more employable </a:t>
            </a:r>
          </a:p>
        </p:txBody>
      </p:sp>
      <p:sp>
        <p:nvSpPr>
          <p:cNvPr id="3" name="Rectangle 2"/>
          <p:cNvSpPr/>
          <p:nvPr/>
        </p:nvSpPr>
        <p:spPr>
          <a:xfrm>
            <a:off x="448742" y="1462459"/>
            <a:ext cx="7084093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500" dirty="0">
                <a:solidFill>
                  <a:srgbClr val="292828"/>
                </a:solidFill>
                <a:latin typeface="Helvetica Light" panose="020B0403020202020204"/>
              </a:rPr>
              <a:t>Design and Technology develops character-building traits, which will help you throughout life:</a:t>
            </a:r>
          </a:p>
          <a:p>
            <a:pPr fontAlgn="base"/>
            <a:endParaRPr lang="en-US" sz="2500" dirty="0">
              <a:solidFill>
                <a:srgbClr val="292828"/>
              </a:solidFill>
              <a:latin typeface="Helvetica Light" panose="020B0403020202020204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2828"/>
                </a:solidFill>
                <a:latin typeface="Helvetica Light" panose="020B0403020202020204"/>
              </a:rPr>
              <a:t>L</a:t>
            </a:r>
            <a:r>
              <a:rPr lang="en-US" sz="2500" b="0" i="0" dirty="0">
                <a:solidFill>
                  <a:srgbClr val="292828"/>
                </a:solidFill>
                <a:effectLst/>
                <a:latin typeface="Helvetica Light" panose="020B0403020202020204"/>
              </a:rPr>
              <a:t>ogical thinking and problem-solving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2828"/>
                </a:solidFill>
                <a:latin typeface="Helvetica Light" panose="020B0403020202020204"/>
              </a:rPr>
              <a:t>P</a:t>
            </a:r>
            <a:r>
              <a:rPr lang="en-US" sz="2500" b="0" i="0" dirty="0">
                <a:solidFill>
                  <a:srgbClr val="292828"/>
                </a:solidFill>
                <a:effectLst/>
                <a:latin typeface="Helvetica Light" panose="020B0403020202020204"/>
              </a:rPr>
              <a:t>roject management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2828"/>
                </a:solidFill>
                <a:latin typeface="Helvetica Light" panose="020B0403020202020204"/>
              </a:rPr>
              <a:t>R</a:t>
            </a:r>
            <a:r>
              <a:rPr lang="en-US" sz="2500" b="0" i="0" dirty="0">
                <a:solidFill>
                  <a:srgbClr val="292828"/>
                </a:solidFill>
                <a:effectLst/>
                <a:latin typeface="Helvetica Light" panose="020B0403020202020204"/>
              </a:rPr>
              <a:t>esearch and editorial skills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2828"/>
                </a:solidFill>
                <a:latin typeface="Helvetica Light" panose="020B0403020202020204"/>
              </a:rPr>
              <a:t>P</a:t>
            </a:r>
            <a:r>
              <a:rPr lang="en-US" sz="2500" b="0" i="0" dirty="0">
                <a:solidFill>
                  <a:srgbClr val="292828"/>
                </a:solidFill>
                <a:effectLst/>
                <a:latin typeface="Helvetica Light" panose="020B0403020202020204"/>
              </a:rPr>
              <a:t>resentation and other communication skills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2828"/>
                </a:solidFill>
                <a:latin typeface="Helvetica Light" panose="020B0403020202020204"/>
              </a:rPr>
              <a:t>C</a:t>
            </a:r>
            <a:r>
              <a:rPr lang="en-US" sz="2500" b="0" i="0" dirty="0">
                <a:solidFill>
                  <a:srgbClr val="292828"/>
                </a:solidFill>
                <a:effectLst/>
                <a:latin typeface="Helvetica Light" panose="020B0403020202020204"/>
              </a:rPr>
              <a:t>omputer skills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2828"/>
                </a:solidFill>
                <a:latin typeface="Helvetica Light" panose="020B0403020202020204"/>
              </a:rPr>
              <a:t>H</a:t>
            </a:r>
            <a:r>
              <a:rPr lang="en-US" sz="2500" b="0" i="0" dirty="0">
                <a:solidFill>
                  <a:srgbClr val="292828"/>
                </a:solidFill>
                <a:effectLst/>
                <a:latin typeface="Helvetica Light" panose="020B0403020202020204"/>
              </a:rPr>
              <a:t>ands-on project management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2828"/>
                </a:solidFill>
                <a:latin typeface="Helvetica Light" panose="020B0403020202020204"/>
              </a:rPr>
              <a:t>C</a:t>
            </a:r>
            <a:r>
              <a:rPr lang="en-US" sz="2500" b="0" i="0" dirty="0">
                <a:solidFill>
                  <a:srgbClr val="292828"/>
                </a:solidFill>
                <a:effectLst/>
                <a:latin typeface="Helvetica Light" panose="020B0403020202020204"/>
              </a:rPr>
              <a:t>reativity</a:t>
            </a:r>
            <a:endParaRPr lang="en-US" sz="2500" dirty="0">
              <a:solidFill>
                <a:srgbClr val="292828"/>
              </a:solidFill>
              <a:latin typeface="Helvetica Light" panose="020B0403020202020204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500" b="0" i="0" dirty="0">
                <a:solidFill>
                  <a:srgbClr val="292828"/>
                </a:solidFill>
                <a:effectLst/>
                <a:latin typeface="Helvetica Light" panose="020B0403020202020204"/>
              </a:rPr>
              <a:t>Software skills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92828"/>
                </a:solidFill>
                <a:latin typeface="Helvetica Light" panose="020B0403020202020204"/>
              </a:rPr>
              <a:t>A</a:t>
            </a:r>
            <a:r>
              <a:rPr lang="en-US" sz="2500" b="0" i="0" dirty="0">
                <a:solidFill>
                  <a:srgbClr val="292828"/>
                </a:solidFill>
                <a:effectLst/>
                <a:latin typeface="Helvetica Light" panose="020B0403020202020204"/>
              </a:rPr>
              <a:t>n eye for detail.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92828"/>
              </a:solidFill>
              <a:latin typeface="Helvetica Light" panose="020B0403020202020204"/>
            </a:endParaRPr>
          </a:p>
        </p:txBody>
      </p:sp>
      <p:pic>
        <p:nvPicPr>
          <p:cNvPr id="8" name="Picture 7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CD191790-590B-E543-AE18-7148F6784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2186" y="1462459"/>
            <a:ext cx="3872046" cy="27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29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" y="0"/>
            <a:ext cx="11039061" cy="95466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>
                <a:solidFill>
                  <a:schemeClr val="bg1"/>
                </a:solidFill>
                <a:latin typeface="Helvetica Light" panose="020B0403020202020204" pitchFamily="34" charset="0"/>
              </a:rPr>
              <a:t>How Design and Technology builds Character </a:t>
            </a:r>
          </a:p>
        </p:txBody>
      </p:sp>
      <p:sp>
        <p:nvSpPr>
          <p:cNvPr id="4" name="Rectangle 3"/>
          <p:cNvSpPr/>
          <p:nvPr/>
        </p:nvSpPr>
        <p:spPr>
          <a:xfrm>
            <a:off x="4471987" y="1418659"/>
            <a:ext cx="7386637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500" b="0" i="0" dirty="0">
                <a:solidFill>
                  <a:srgbClr val="292828"/>
                </a:solidFill>
                <a:effectLst/>
                <a:latin typeface="Helvetica Light" panose="020B0403020202020204"/>
              </a:rPr>
              <a:t>Design and Technology projects teach you that failure is going to happen. </a:t>
            </a:r>
          </a:p>
          <a:p>
            <a:pPr fontAlgn="base"/>
            <a:endParaRPr lang="en-US" sz="2500" dirty="0">
              <a:solidFill>
                <a:srgbClr val="292828"/>
              </a:solidFill>
              <a:latin typeface="Helvetica Light" panose="020B0403020202020204"/>
            </a:endParaRPr>
          </a:p>
          <a:p>
            <a:pPr fontAlgn="base"/>
            <a:r>
              <a:rPr lang="en-US" sz="2500" b="0" i="0" dirty="0">
                <a:solidFill>
                  <a:srgbClr val="292828"/>
                </a:solidFill>
                <a:effectLst/>
                <a:latin typeface="Helvetica Light" panose="020B0403020202020204"/>
              </a:rPr>
              <a:t>In the design world, it is important to fail as quickly as possible so that time and money is not spent on a </a:t>
            </a:r>
            <a:r>
              <a:rPr lang="en-US" sz="2500" dirty="0">
                <a:solidFill>
                  <a:srgbClr val="292828"/>
                </a:solidFill>
                <a:latin typeface="Helvetica Light" panose="020B0403020202020204"/>
              </a:rPr>
              <a:t>poor</a:t>
            </a:r>
            <a:r>
              <a:rPr lang="en-US" sz="2500" b="0" i="0" dirty="0">
                <a:solidFill>
                  <a:srgbClr val="292828"/>
                </a:solidFill>
                <a:effectLst/>
                <a:latin typeface="Helvetica Light" panose="020B0403020202020204"/>
              </a:rPr>
              <a:t> idea that does not </a:t>
            </a:r>
            <a:r>
              <a:rPr lang="en-US" sz="2500" dirty="0">
                <a:solidFill>
                  <a:srgbClr val="292828"/>
                </a:solidFill>
                <a:latin typeface="Helvetica Light" panose="020B0403020202020204"/>
              </a:rPr>
              <a:t>lead</a:t>
            </a:r>
            <a:r>
              <a:rPr lang="en-US" sz="2500" b="0" i="0" dirty="0">
                <a:solidFill>
                  <a:srgbClr val="292828"/>
                </a:solidFill>
                <a:effectLst/>
                <a:latin typeface="Helvetica Light" panose="020B0403020202020204"/>
              </a:rPr>
              <a:t> anywhere. </a:t>
            </a:r>
          </a:p>
          <a:p>
            <a:pPr fontAlgn="base"/>
            <a:endParaRPr lang="en-US" sz="2500" dirty="0">
              <a:solidFill>
                <a:srgbClr val="292828"/>
              </a:solidFill>
              <a:latin typeface="Helvetica Light" panose="020B0403020202020204"/>
            </a:endParaRPr>
          </a:p>
          <a:p>
            <a:pPr fontAlgn="base"/>
            <a:r>
              <a:rPr lang="en-US" sz="2500" dirty="0">
                <a:solidFill>
                  <a:srgbClr val="292828"/>
                </a:solidFill>
                <a:latin typeface="Helvetica Light" panose="020B0403020202020204"/>
              </a:rPr>
              <a:t> So, the quicker you fail, the more resources can be spent on a idea that will work. </a:t>
            </a:r>
          </a:p>
        </p:txBody>
      </p:sp>
      <p:pic>
        <p:nvPicPr>
          <p:cNvPr id="5" name="Picture 4" descr="A close up of a blackboard&#13;&#10;&#13;&#10;Description automatically generated">
            <a:extLst>
              <a:ext uri="{FF2B5EF4-FFF2-40B4-BE49-F238E27FC236}">
                <a16:creationId xmlns:a16="http://schemas.microsoft.com/office/drawing/2014/main" id="{5A739BAF-227E-994B-858E-D1A5CF6BA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54" y="1868767"/>
            <a:ext cx="3476592" cy="285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16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" y="0"/>
            <a:ext cx="11039061" cy="95466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>
                <a:solidFill>
                  <a:schemeClr val="bg1"/>
                </a:solidFill>
                <a:latin typeface="Helvetica Light" panose="020B0403020202020204" pitchFamily="34" charset="0"/>
              </a:rPr>
              <a:t>How Design and Technology builds Character </a:t>
            </a:r>
          </a:p>
        </p:txBody>
      </p:sp>
      <p:sp>
        <p:nvSpPr>
          <p:cNvPr id="4" name="Rectangle 3"/>
          <p:cNvSpPr/>
          <p:nvPr/>
        </p:nvSpPr>
        <p:spPr>
          <a:xfrm>
            <a:off x="484893" y="1556539"/>
            <a:ext cx="47729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en-US" sz="2400" dirty="0">
              <a:solidFill>
                <a:srgbClr val="292828"/>
              </a:solidFill>
              <a:latin typeface="Helvetica Light" panose="020B0403020202020204"/>
            </a:endParaRPr>
          </a:p>
          <a:p>
            <a:pPr fontAlgn="base"/>
            <a:endParaRPr lang="en-US" sz="2400" dirty="0">
              <a:solidFill>
                <a:srgbClr val="292828"/>
              </a:solidFill>
              <a:latin typeface="Helvetica Light" panose="020B0403020202020204"/>
            </a:endParaRPr>
          </a:p>
          <a:p>
            <a:pPr fontAlgn="base"/>
            <a:endParaRPr lang="en-US" sz="2500" dirty="0">
              <a:solidFill>
                <a:srgbClr val="292828"/>
              </a:solidFill>
              <a:latin typeface="Helvetica Light" panose="020B0403020202020204"/>
            </a:endParaRPr>
          </a:p>
          <a:p>
            <a:pPr fontAlgn="base"/>
            <a:r>
              <a:rPr lang="en-US" sz="2500" dirty="0">
                <a:solidFill>
                  <a:srgbClr val="292828"/>
                </a:solidFill>
                <a:latin typeface="Helvetica Light" panose="020B0403020202020204"/>
              </a:rPr>
              <a:t>Industrial design and most other design settings are collaborative, and being able to work in a group is imperative to success.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2A23F8-8D62-E441-9773-AE71B2B87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214" y="1257300"/>
            <a:ext cx="6291546" cy="524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44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" y="0"/>
            <a:ext cx="11039061" cy="95466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>
                <a:solidFill>
                  <a:schemeClr val="bg1"/>
                </a:solidFill>
                <a:latin typeface="Helvetica Light" panose="020B0403020202020204" pitchFamily="34" charset="0"/>
              </a:rPr>
              <a:t>How Design and Technology builds Character </a:t>
            </a:r>
          </a:p>
        </p:txBody>
      </p:sp>
      <p:sp>
        <p:nvSpPr>
          <p:cNvPr id="4" name="Rectangle 3"/>
          <p:cNvSpPr/>
          <p:nvPr/>
        </p:nvSpPr>
        <p:spPr>
          <a:xfrm>
            <a:off x="6580477" y="1342228"/>
            <a:ext cx="4830058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en-US" sz="2400" dirty="0">
              <a:solidFill>
                <a:srgbClr val="292828"/>
              </a:solidFill>
              <a:latin typeface="Helvetica Light" panose="020B0403020202020204"/>
            </a:endParaRPr>
          </a:p>
          <a:p>
            <a:pPr fontAlgn="base"/>
            <a:endParaRPr lang="en-US" sz="2400" dirty="0">
              <a:solidFill>
                <a:srgbClr val="292828"/>
              </a:solidFill>
              <a:latin typeface="Helvetica Light" panose="020B0403020202020204"/>
            </a:endParaRPr>
          </a:p>
          <a:p>
            <a:pPr fontAlgn="base"/>
            <a:endParaRPr lang="en-US" sz="2400" dirty="0">
              <a:solidFill>
                <a:srgbClr val="292828"/>
              </a:solidFill>
              <a:latin typeface="Helvetica Light" panose="020B0403020202020204"/>
            </a:endParaRPr>
          </a:p>
          <a:p>
            <a:pPr fontAlgn="base"/>
            <a:r>
              <a:rPr lang="en-US" sz="2500" dirty="0">
                <a:solidFill>
                  <a:srgbClr val="292828"/>
                </a:solidFill>
                <a:latin typeface="Helvetica Light" panose="020B0403020202020204"/>
              </a:rPr>
              <a:t>Learning to think critically forces you to effectively self-evaluate, and to be analytical about projects and processes that you are close to.   </a:t>
            </a:r>
            <a:endParaRPr lang="en-US" sz="2500" b="0" i="0" dirty="0">
              <a:solidFill>
                <a:srgbClr val="292828"/>
              </a:solidFill>
              <a:effectLst/>
              <a:latin typeface="Helvetica Light" panose="020B0403020202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8B341-8CA2-D246-A7F2-74746B64B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59000"/>
            <a:ext cx="5715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30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computer&#13;&#10;&#13;&#10;Description automatically generated">
            <a:extLst>
              <a:ext uri="{FF2B5EF4-FFF2-40B4-BE49-F238E27FC236}">
                <a16:creationId xmlns:a16="http://schemas.microsoft.com/office/drawing/2014/main" id="{0E3ED960-C3B8-0C4A-AA7A-28939F6E87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9" r="8754"/>
          <a:stretch/>
        </p:blipFill>
        <p:spPr>
          <a:xfrm>
            <a:off x="7275444" y="3362176"/>
            <a:ext cx="4916556" cy="316923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8958798" cy="1039471"/>
          </a:xfrm>
          <a:prstGeom prst="rect">
            <a:avLst/>
          </a:prstGeom>
          <a:solidFill>
            <a:srgbClr val="111344"/>
          </a:solidFill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  <a:latin typeface="Helvetica Light" panose="020B0403020202020204" pitchFamily="34" charset="0"/>
              </a:rPr>
              <a:t> Skills Design and Technology develops…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CF5A44-2CE0-504F-8573-46005554CE6F}"/>
              </a:ext>
            </a:extLst>
          </p:cNvPr>
          <p:cNvSpPr/>
          <p:nvPr/>
        </p:nvSpPr>
        <p:spPr>
          <a:xfrm>
            <a:off x="2375872" y="5536304"/>
            <a:ext cx="5912335" cy="707886"/>
          </a:xfrm>
          <a:prstGeom prst="rect">
            <a:avLst/>
          </a:prstGeom>
          <a:solidFill>
            <a:srgbClr val="00D5D7"/>
          </a:solidFill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latin typeface="Helvetica Light" panose="020B0403020202020204" pitchFamily="34" charset="0"/>
              </a:rPr>
              <a:t>Problem-solving skills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CF5A44-2CE0-504F-8573-46005554CE6F}"/>
              </a:ext>
            </a:extLst>
          </p:cNvPr>
          <p:cNvSpPr/>
          <p:nvPr/>
        </p:nvSpPr>
        <p:spPr>
          <a:xfrm>
            <a:off x="2146754" y="2114609"/>
            <a:ext cx="3169232" cy="707886"/>
          </a:xfrm>
          <a:prstGeom prst="rect">
            <a:avLst/>
          </a:prstGeom>
          <a:solidFill>
            <a:srgbClr val="00D5D7"/>
          </a:solidFill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latin typeface="Helvetica Light" panose="020B0403020202020204" pitchFamily="34" charset="0"/>
              </a:rPr>
              <a:t>Dexterity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CF5A44-2CE0-504F-8573-46005554CE6F}"/>
              </a:ext>
            </a:extLst>
          </p:cNvPr>
          <p:cNvSpPr/>
          <p:nvPr/>
        </p:nvSpPr>
        <p:spPr>
          <a:xfrm>
            <a:off x="715618" y="3852339"/>
            <a:ext cx="7095598" cy="707886"/>
          </a:xfrm>
          <a:prstGeom prst="rect">
            <a:avLst/>
          </a:prstGeom>
          <a:solidFill>
            <a:srgbClr val="00D5D7"/>
          </a:solidFill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latin typeface="Helvetica Light" panose="020B0403020202020204" pitchFamily="34" charset="0"/>
              </a:rPr>
              <a:t>2D and 3D communication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CF5A44-2CE0-504F-8573-46005554CE6F}"/>
              </a:ext>
            </a:extLst>
          </p:cNvPr>
          <p:cNvSpPr/>
          <p:nvPr/>
        </p:nvSpPr>
        <p:spPr>
          <a:xfrm>
            <a:off x="272511" y="1254241"/>
            <a:ext cx="6234305" cy="707886"/>
          </a:xfrm>
          <a:prstGeom prst="rect">
            <a:avLst/>
          </a:prstGeom>
          <a:solidFill>
            <a:srgbClr val="00D5D7"/>
          </a:solidFill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latin typeface="Helvetica Light" panose="020B0403020202020204" pitchFamily="34" charset="0"/>
              </a:rPr>
              <a:t>Creativity and imagination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CF5A44-2CE0-504F-8573-46005554CE6F}"/>
              </a:ext>
            </a:extLst>
          </p:cNvPr>
          <p:cNvSpPr/>
          <p:nvPr/>
        </p:nvSpPr>
        <p:spPr>
          <a:xfrm>
            <a:off x="272511" y="4705290"/>
            <a:ext cx="4206723" cy="707886"/>
          </a:xfrm>
          <a:prstGeom prst="rect">
            <a:avLst/>
          </a:prstGeom>
          <a:solidFill>
            <a:srgbClr val="00D5D7"/>
          </a:solidFill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latin typeface="Helvetica Light" panose="020B0403020202020204" pitchFamily="34" charset="0"/>
              </a:rPr>
              <a:t>Critical analysis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CF5A44-2CE0-504F-8573-46005554CE6F}"/>
              </a:ext>
            </a:extLst>
          </p:cNvPr>
          <p:cNvSpPr/>
          <p:nvPr/>
        </p:nvSpPr>
        <p:spPr>
          <a:xfrm>
            <a:off x="272511" y="3008233"/>
            <a:ext cx="4312741" cy="707886"/>
          </a:xfrm>
          <a:prstGeom prst="rect">
            <a:avLst/>
          </a:prstGeom>
          <a:solidFill>
            <a:srgbClr val="00D5D7"/>
          </a:solidFill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latin typeface="Helvetica Light" panose="020B0403020202020204" pitchFamily="34" charset="0"/>
              </a:rPr>
              <a:t>Decision making </a:t>
            </a:r>
          </a:p>
        </p:txBody>
      </p:sp>
    </p:spTree>
    <p:extLst>
      <p:ext uri="{BB962C8B-B14F-4D97-AF65-F5344CB8AC3E}">
        <p14:creationId xmlns:p14="http://schemas.microsoft.com/office/powerpoint/2010/main" val="3265587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-112" t="10691" r="112" b="15434"/>
          <a:stretch/>
        </p:blipFill>
        <p:spPr>
          <a:xfrm>
            <a:off x="0" y="982639"/>
            <a:ext cx="12192000" cy="581394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1" y="18475"/>
            <a:ext cx="12273173" cy="104749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Why study Design and Technology?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198116" y="912126"/>
            <a:ext cx="3048000" cy="15240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The creative industries are worth 101.5 billion to the UK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171058" y="2723866"/>
            <a:ext cx="3102115" cy="189249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Design and engineering has one of the highest employment rates after a degree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078334" y="4964933"/>
            <a:ext cx="3048000" cy="15240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The average salary for a person in the creative industries is £39,500 </a:t>
            </a:r>
          </a:p>
        </p:txBody>
      </p:sp>
    </p:spTree>
    <p:extLst>
      <p:ext uri="{BB962C8B-B14F-4D97-AF65-F5344CB8AC3E}">
        <p14:creationId xmlns:p14="http://schemas.microsoft.com/office/powerpoint/2010/main" val="2405957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F2D4-A3C5-E242-834C-112FB324030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12782" cy="91338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 What you can do with it?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311" y="1061074"/>
            <a:ext cx="6812782" cy="3680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latin typeface="Helvetica Light" panose="020B0403020202020204"/>
              </a:rPr>
              <a:t>Knowledge and skills learned in Design and Technology are high transferable.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3191" t="9196" r="38521" b="4732"/>
          <a:stretch/>
        </p:blipFill>
        <p:spPr>
          <a:xfrm>
            <a:off x="7386638" y="518184"/>
            <a:ext cx="4214267" cy="4223283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27310" y="1582340"/>
            <a:ext cx="628576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Helvetica Light" panose="020B0403020202020204"/>
            </a:endParaRPr>
          </a:p>
          <a:p>
            <a:r>
              <a:rPr lang="en-GB" sz="2400" dirty="0">
                <a:latin typeface="Helvetica Light" panose="020B0403020202020204"/>
              </a:rPr>
              <a:t>For instance, according to one article, some current trainee surgeons may be academically gifted but they do not yet have the hand skills to do simple surgical procedures, like stitching a wound or using a scalpel precisely.  </a:t>
            </a:r>
          </a:p>
          <a:p>
            <a:endParaRPr lang="en-GB" sz="2400" dirty="0">
              <a:latin typeface="Helvetica Light" panose="020B0403020202020204"/>
            </a:endParaRPr>
          </a:p>
          <a:p>
            <a:r>
              <a:rPr lang="en-GB" sz="2400" dirty="0">
                <a:latin typeface="Helvetica Light" panose="020B0403020202020204"/>
              </a:rPr>
              <a:t>Roger Kneebone (imperial College London) calls for more creative subjects and says Design and Technology is useful for developing these skills.   </a:t>
            </a:r>
          </a:p>
          <a:p>
            <a:r>
              <a:rPr lang="en-GB" dirty="0">
                <a:latin typeface="Lucida Fax" panose="02060602050505020204" pitchFamily="18" charset="0"/>
              </a:rPr>
              <a:t>  </a:t>
            </a:r>
          </a:p>
        </p:txBody>
      </p:sp>
      <p:sp>
        <p:nvSpPr>
          <p:cNvPr id="9" name="Rectangle 8"/>
          <p:cNvSpPr/>
          <p:nvPr/>
        </p:nvSpPr>
        <p:spPr>
          <a:xfrm>
            <a:off x="7543993" y="5041831"/>
            <a:ext cx="23429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Helvetica Light" panose="020B0403020202020204"/>
                <a:hlinkClick r:id="rId3"/>
              </a:rPr>
              <a:t>https://www.bbc.co.uk/news/education-46019429</a:t>
            </a:r>
            <a:endParaRPr lang="en-GB" dirty="0">
              <a:latin typeface="Helvetica Light" panose="020B04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02103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F2D4-A3C5-E242-834C-112FB324030D}"/>
              </a:ext>
            </a:extLst>
          </p:cNvPr>
          <p:cNvSpPr txBox="1">
            <a:spLocks/>
          </p:cNvSpPr>
          <p:nvPr/>
        </p:nvSpPr>
        <p:spPr>
          <a:xfrm>
            <a:off x="390281" y="1061332"/>
            <a:ext cx="63871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What you can do with it?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28638" y="2438401"/>
            <a:ext cx="7415212" cy="40113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Helvetica Light" panose="020B0403020202020204"/>
              </a:rPr>
              <a:t>University and apprenticeships in: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700" dirty="0">
                <a:latin typeface="Helvetica Light" panose="020B0403020202020204"/>
              </a:rPr>
              <a:t>Product Design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700" dirty="0">
                <a:latin typeface="Helvetica Light" panose="020B0403020202020204"/>
              </a:rPr>
              <a:t>Architecture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700" dirty="0">
                <a:latin typeface="Helvetica Light" panose="020B0403020202020204"/>
              </a:rPr>
              <a:t>Graphic Design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700" dirty="0">
                <a:latin typeface="Helvetica Light" panose="020B0403020202020204"/>
              </a:rPr>
              <a:t>Manufacturing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700" dirty="0">
                <a:latin typeface="Helvetica Light" panose="020B0403020202020204"/>
              </a:rPr>
              <a:t>Engineering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700" dirty="0">
                <a:latin typeface="Helvetica Light" panose="020B0403020202020204"/>
              </a:rPr>
              <a:t>Jewellery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700" dirty="0">
                <a:latin typeface="Helvetica Light" panose="020B0403020202020204"/>
              </a:rPr>
              <a:t>Fashion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700" dirty="0">
                <a:latin typeface="Helvetica Light" panose="020B0403020202020204"/>
              </a:rPr>
              <a:t>Furniture Design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700" dirty="0">
                <a:latin typeface="Helvetica Light" panose="020B0403020202020204"/>
              </a:rPr>
              <a:t>Civil Engineering 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clothing&#13;&#10;&#13;&#10;Description automatically generated"/>
          <p:cNvPicPr>
            <a:picLocks noChangeAspect="1"/>
          </p:cNvPicPr>
          <p:nvPr/>
        </p:nvPicPr>
        <p:blipFill rotWithShape="1">
          <a:blip r:embed="rId2"/>
          <a:srcRect t="17867" r="-4" b="-4"/>
          <a:stretch/>
        </p:blipFill>
        <p:spPr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envelope&#13;&#10;&#13;&#10;Description automatically generated">
            <a:extLst>
              <a:ext uri="{FF2B5EF4-FFF2-40B4-BE49-F238E27FC236}">
                <a16:creationId xmlns:a16="http://schemas.microsoft.com/office/drawing/2014/main" id="{7557BD6F-8DA7-0D4E-9B0E-9DE62CD700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01" r="1" b="1"/>
          <a:stretch/>
        </p:blipFill>
        <p:spPr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49190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person, building, ceiling&#13;&#10;&#13;&#10;Description automatically generated">
            <a:extLst>
              <a:ext uri="{FF2B5EF4-FFF2-40B4-BE49-F238E27FC236}">
                <a16:creationId xmlns:a16="http://schemas.microsoft.com/office/drawing/2014/main" id="{5CE56B27-9A1A-5346-80B8-63F00BA8D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43" y="1669774"/>
            <a:ext cx="7210839" cy="4807226"/>
          </a:xfrm>
          <a:prstGeom prst="rect">
            <a:avLst/>
          </a:prstGeom>
        </p:spPr>
      </p:pic>
      <p:sp>
        <p:nvSpPr>
          <p:cNvPr id="2" name="Pentagon 1"/>
          <p:cNvSpPr/>
          <p:nvPr/>
        </p:nvSpPr>
        <p:spPr>
          <a:xfrm>
            <a:off x="-2" y="1841500"/>
            <a:ext cx="6202019" cy="3618396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Helvetica Light" panose="020B0403020202020204" pitchFamily="34" charset="0"/>
              </a:rPr>
              <a:t>Task: list as many jobs you can think of that will link to a Design Technology A level</a:t>
            </a:r>
            <a:endParaRPr lang="en-GB" sz="40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8475"/>
            <a:ext cx="6014607" cy="104749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What can you do with it</a:t>
            </a:r>
          </a:p>
        </p:txBody>
      </p:sp>
    </p:spTree>
    <p:extLst>
      <p:ext uri="{BB962C8B-B14F-4D97-AF65-F5344CB8AC3E}">
        <p14:creationId xmlns:p14="http://schemas.microsoft.com/office/powerpoint/2010/main" val="1566934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965430" y="629268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100" dirty="0"/>
              <a:t>Why study Design Technology?</a:t>
            </a:r>
          </a:p>
        </p:txBody>
      </p:sp>
      <p:pic>
        <p:nvPicPr>
          <p:cNvPr id="8" name="Picture 7" descr="A pair of blue shoes&#10;&#10;Description automatically generated">
            <a:extLst>
              <a:ext uri="{FF2B5EF4-FFF2-40B4-BE49-F238E27FC236}">
                <a16:creationId xmlns:a16="http://schemas.microsoft.com/office/drawing/2014/main" id="{3B57C9A6-9A4F-B542-AA28-2D835FE55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35" r="2" b="1304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CF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 txBox="1">
            <a:spLocks/>
          </p:cNvSpPr>
          <p:nvPr/>
        </p:nvSpPr>
        <p:spPr>
          <a:xfrm>
            <a:off x="4965432" y="2314807"/>
            <a:ext cx="5437525" cy="37854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500" dirty="0"/>
              <a:t>Design and Technology is a subject that transforms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500" dirty="0"/>
              <a:t>Learn about designing solutions to improve people’s lives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500" dirty="0"/>
              <a:t>Develop problem-solving and decision-making skills even further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500" dirty="0"/>
              <a:t>Understand more about the impact of products upon the world.</a:t>
            </a:r>
          </a:p>
        </p:txBody>
      </p:sp>
    </p:spTree>
    <p:extLst>
      <p:ext uri="{BB962C8B-B14F-4D97-AF65-F5344CB8AC3E}">
        <p14:creationId xmlns:p14="http://schemas.microsoft.com/office/powerpoint/2010/main" val="1423329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341392" cy="782759"/>
          </a:xfrm>
          <a:solidFill>
            <a:srgbClr val="00B0F0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 Further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916" y="1006759"/>
            <a:ext cx="11278985" cy="368039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>
              <a:latin typeface="Helvetica Light" panose="020B0403020202020204"/>
              <a:hlinkClick r:id="rId2"/>
            </a:endParaRPr>
          </a:p>
          <a:p>
            <a:pPr marL="0" indent="0">
              <a:buNone/>
            </a:pPr>
            <a:r>
              <a:rPr lang="en-US" dirty="0">
                <a:latin typeface="Helvetica Light" panose="020B0403020202020204"/>
              </a:rPr>
              <a:t>The website </a:t>
            </a:r>
            <a:r>
              <a:rPr lang="en-US" dirty="0">
                <a:latin typeface="Helvetica Light" panose="020B0403020202020204"/>
                <a:hlinkClick r:id="rId3"/>
              </a:rPr>
              <a:t>technologystudent.com </a:t>
            </a:r>
            <a:r>
              <a:rPr lang="en-US" dirty="0">
                <a:latin typeface="Helvetica Light" panose="020B0403020202020204"/>
              </a:rPr>
              <a:t>offers a range of resources that will allow you to learn about Design and Technology. </a:t>
            </a:r>
          </a:p>
          <a:p>
            <a:pPr marL="0" indent="0">
              <a:buNone/>
            </a:pPr>
            <a:endParaRPr lang="en-US" dirty="0">
              <a:latin typeface="Helvetica Light" panose="020B0403020202020204"/>
            </a:endParaRPr>
          </a:p>
          <a:p>
            <a:pPr marL="0" indent="0">
              <a:buNone/>
            </a:pPr>
            <a:r>
              <a:rPr lang="en-US" dirty="0">
                <a:latin typeface="Helvetica Light" panose="020B0403020202020204"/>
              </a:rPr>
              <a:t>To learn about the industry, </a:t>
            </a:r>
            <a:r>
              <a:rPr lang="en-GB" dirty="0">
                <a:latin typeface="Helvetica Light" panose="020B0403020202020204"/>
              </a:rPr>
              <a:t>icould.com has an excellent range of professionals discussing their field of expertise </a:t>
            </a:r>
            <a:r>
              <a:rPr lang="en-GB" dirty="0">
                <a:latin typeface="Helvetica Light" panose="020B0403020202020204"/>
                <a:hlinkClick r:id="rId4"/>
              </a:rPr>
              <a:t>https://icould.com/explore/subject/design+technology</a:t>
            </a:r>
            <a:r>
              <a:rPr lang="en-GB" dirty="0">
                <a:latin typeface="Helvetica Light" panose="020B0403020202020204"/>
              </a:rPr>
              <a:t> </a:t>
            </a:r>
          </a:p>
          <a:p>
            <a:pPr marL="0" indent="0">
              <a:buNone/>
            </a:pPr>
            <a:endParaRPr lang="en-GB" dirty="0">
              <a:latin typeface="Helvetica Light" panose="020B0403020202020204"/>
            </a:endParaRPr>
          </a:p>
          <a:p>
            <a:pPr marL="0" indent="0">
              <a:buNone/>
            </a:pPr>
            <a:r>
              <a:rPr lang="en-GB" dirty="0">
                <a:latin typeface="Helvetica Light" panose="020B0403020202020204"/>
              </a:rPr>
              <a:t>For careers in Design and Technology, </a:t>
            </a:r>
            <a:r>
              <a:rPr lang="en-GB" dirty="0">
                <a:latin typeface="Helvetica Light" panose="020B0403020202020204"/>
                <a:hlinkClick r:id="rId5"/>
              </a:rPr>
              <a:t>www.notgoingtouni.co.uk</a:t>
            </a:r>
            <a:r>
              <a:rPr lang="en-GB" dirty="0">
                <a:latin typeface="Helvetica Light" panose="020B0403020202020204"/>
              </a:rPr>
              <a:t> shows a wide range </a:t>
            </a:r>
            <a:r>
              <a:rPr lang="en-GB">
                <a:latin typeface="Helvetica Light" panose="020B0403020202020204"/>
              </a:rPr>
              <a:t>of options. </a:t>
            </a:r>
            <a:endParaRPr lang="en-GB" dirty="0">
              <a:latin typeface="Helvetica Light" panose="020B0403020202020204"/>
            </a:endParaRPr>
          </a:p>
          <a:p>
            <a:pPr marL="0" indent="0">
              <a:buNone/>
            </a:pPr>
            <a:endParaRPr lang="en-US" dirty="0">
              <a:latin typeface="Helvetica Light" panose="020B0403020202020204"/>
            </a:endParaRPr>
          </a:p>
          <a:p>
            <a:pPr marL="0" indent="0">
              <a:buNone/>
            </a:pPr>
            <a:endParaRPr lang="en-GB" dirty="0">
              <a:latin typeface="Helvetica Light" panose="020B04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99321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96E2C68-F7F8-4D80-8D09-CFC3EF03726F}"/>
              </a:ext>
            </a:extLst>
          </p:cNvPr>
          <p:cNvSpPr txBox="1"/>
          <p:nvPr/>
        </p:nvSpPr>
        <p:spPr>
          <a:xfrm>
            <a:off x="2049432" y="3633453"/>
            <a:ext cx="8093136" cy="2369880"/>
          </a:xfrm>
          <a:prstGeom prst="rect">
            <a:avLst/>
          </a:prstGeom>
          <a:noFill/>
          <a:ln w="53975" cap="sq" cmpd="dbl">
            <a:solidFill>
              <a:schemeClr val="bg1">
                <a:lumMod val="50000"/>
              </a:schemeClr>
            </a:solidFill>
            <a:prstDash val="solid"/>
            <a:miter lim="800000"/>
          </a:ln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r>
              <a:rPr lang="en-US" sz="1200" dirty="0"/>
              <a:t>This resource is strictly for the use of member schools for as long as they remain members of The </a:t>
            </a:r>
            <a:r>
              <a:rPr lang="en-US" sz="1200" dirty="0" err="1"/>
              <a:t>PiXL</a:t>
            </a:r>
            <a:r>
              <a:rPr lang="en-US" sz="1200" dirty="0"/>
              <a:t> Club. It may not be copied, sold, or transferred to a third party or used by the school after membership ceases. Until such time it may be freely used within the member school.</a:t>
            </a:r>
            <a:endParaRPr lang="en-GB" sz="1200" dirty="0"/>
          </a:p>
          <a:p>
            <a:r>
              <a:rPr lang="en-US" sz="1200" dirty="0"/>
              <a:t> </a:t>
            </a:r>
            <a:endParaRPr lang="en-GB" sz="1200" dirty="0"/>
          </a:p>
          <a:p>
            <a:r>
              <a:rPr lang="en-US" sz="1200" dirty="0"/>
              <a:t>All opinions and contributions are those of the authors. The contents of this resource are not connected with, or endorsed by, any other company, </a:t>
            </a:r>
            <a:r>
              <a:rPr lang="en-US" sz="1200" dirty="0" err="1"/>
              <a:t>organisation</a:t>
            </a:r>
            <a:r>
              <a:rPr lang="en-US" sz="1200" dirty="0"/>
              <a:t> or institution. These papers were made by teachers in good faith based upon our understanding to date. </a:t>
            </a:r>
            <a:endParaRPr lang="en-GB" sz="1200" dirty="0"/>
          </a:p>
          <a:p>
            <a:r>
              <a:rPr lang="en-US" sz="1200" dirty="0"/>
              <a:t> </a:t>
            </a:r>
            <a:endParaRPr lang="en-GB" sz="1200" dirty="0"/>
          </a:p>
          <a:p>
            <a:r>
              <a:rPr lang="en-US" sz="1200" dirty="0" err="1"/>
              <a:t>PiXL</a:t>
            </a:r>
            <a:r>
              <a:rPr lang="en-US" sz="1200" dirty="0"/>
              <a:t> Club Ltd </a:t>
            </a:r>
            <a:r>
              <a:rPr lang="en-US" sz="1200" dirty="0" err="1"/>
              <a:t>endeavour</a:t>
            </a:r>
            <a:r>
              <a:rPr lang="en-US" sz="1200" dirty="0"/>
              <a:t> to trace and contact copyright owners. If there are any inadvertent omissions or errors in the acknowledgements or usage, this is unintended and </a:t>
            </a:r>
            <a:r>
              <a:rPr lang="en-US" sz="1200" dirty="0" err="1"/>
              <a:t>PiXL</a:t>
            </a:r>
            <a:r>
              <a:rPr lang="en-US" sz="1200" dirty="0"/>
              <a:t> will remedy these on written notification.</a:t>
            </a:r>
          </a:p>
          <a:p>
            <a:endParaRPr lang="en-GB"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85B5C8-A383-478A-864C-B9A53B9B8324}"/>
              </a:ext>
            </a:extLst>
          </p:cNvPr>
          <p:cNvSpPr/>
          <p:nvPr/>
        </p:nvSpPr>
        <p:spPr>
          <a:xfrm>
            <a:off x="4843417" y="3227339"/>
            <a:ext cx="25051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dirty="0"/>
              <a:t>© The </a:t>
            </a:r>
            <a:r>
              <a:rPr lang="en-GB" sz="1400" b="1" dirty="0" err="1"/>
              <a:t>PiXL</a:t>
            </a:r>
            <a:r>
              <a:rPr lang="en-GB" sz="1400" b="1" dirty="0"/>
              <a:t> Club Ltd.  </a:t>
            </a:r>
            <a:r>
              <a:rPr lang="en-GB" sz="1400" b="1"/>
              <a:t>May 2019</a:t>
            </a:r>
          </a:p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54447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grass, outdoor, tree&#13;&#10;&#13;&#10;Description automatically generated"/>
          <p:cNvPicPr>
            <a:picLocks noChangeAspect="1"/>
          </p:cNvPicPr>
          <p:nvPr/>
        </p:nvPicPr>
        <p:blipFill rotWithShape="1">
          <a:blip r:embed="rId2"/>
          <a:srcRect t="5984" r="2" b="3381"/>
          <a:stretch/>
        </p:blipFill>
        <p:spPr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5" name="Picture 4" descr="A picture containing person, outdoor, tree, sky&#13;&#10;&#13;&#10;Description automatically generated"/>
          <p:cNvPicPr>
            <a:picLocks noChangeAspect="1"/>
          </p:cNvPicPr>
          <p:nvPr/>
        </p:nvPicPr>
        <p:blipFill rotWithShape="1">
          <a:blip r:embed="rId3"/>
          <a:srcRect t="814" r="-2" b="18729"/>
          <a:stretch/>
        </p:blipFill>
        <p:spPr>
          <a:xfrm>
            <a:off x="4791075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13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357188" y="365125"/>
            <a:ext cx="115300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Design and Technology is learning about …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38200" y="2015406"/>
            <a:ext cx="5097779" cy="40659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2286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sz="2500" dirty="0"/>
              <a:t>how products and systems are designed and manufactured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sz="2500" dirty="0"/>
              <a:t>how to be innovative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sz="2500" dirty="0"/>
              <a:t>how to make creative use of a variety of resources, including digital technologies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sz="2500" dirty="0"/>
              <a:t>how to problem solve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sz="2500" dirty="0"/>
              <a:t>how to nurture independent research skills</a:t>
            </a:r>
          </a:p>
        </p:txBody>
      </p:sp>
    </p:spTree>
    <p:extLst>
      <p:ext uri="{BB962C8B-B14F-4D97-AF65-F5344CB8AC3E}">
        <p14:creationId xmlns:p14="http://schemas.microsoft.com/office/powerpoint/2010/main" val="2781803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73D07745-63D9-1849-967F-8835D48D15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709448" y="1913950"/>
            <a:ext cx="4204137" cy="134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300"/>
              <a:t> Design and Technology is learning about..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 txBox="1">
            <a:spLocks/>
          </p:cNvSpPr>
          <p:nvPr/>
        </p:nvSpPr>
        <p:spPr>
          <a:xfrm>
            <a:off x="0" y="3429000"/>
            <a:ext cx="5572125" cy="3214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sz="2500" dirty="0"/>
              <a:t>how to communicate complex ideas clearly and effectively. 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sz="2500" dirty="0"/>
              <a:t>the iterative design process and how constant development is required in the design process 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sz="2500" dirty="0"/>
              <a:t>critical evaluation and analysis skills </a:t>
            </a:r>
          </a:p>
        </p:txBody>
      </p:sp>
    </p:spTree>
    <p:extLst>
      <p:ext uri="{BB962C8B-B14F-4D97-AF65-F5344CB8AC3E}">
        <p14:creationId xmlns:p14="http://schemas.microsoft.com/office/powerpoint/2010/main" val="1962576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D4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24256" y="4767072"/>
            <a:ext cx="6594189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4100">
                <a:solidFill>
                  <a:srgbClr val="FFFFFF"/>
                </a:solidFill>
              </a:rPr>
              <a:t>Common Misconceptions about Design and Technology</a:t>
            </a:r>
          </a:p>
        </p:txBody>
      </p:sp>
      <p:pic>
        <p:nvPicPr>
          <p:cNvPr id="5" name="Picture 4" descr="A picture containing floor, wall, indoor&#13;&#10;&#13;&#10;Description automatically generated">
            <a:extLst>
              <a:ext uri="{FF2B5EF4-FFF2-40B4-BE49-F238E27FC236}">
                <a16:creationId xmlns:a16="http://schemas.microsoft.com/office/drawing/2014/main" id="{3701C64A-99AA-AB46-9C54-CC7924617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282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7815263" y="528638"/>
            <a:ext cx="3852481" cy="5863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 b="1" dirty="0">
                <a:solidFill>
                  <a:srgbClr val="FFFFFF"/>
                </a:solidFill>
              </a:rPr>
              <a:t>1. You need to be creative </a:t>
            </a:r>
          </a:p>
          <a:p>
            <a:pPr algn="l"/>
            <a:r>
              <a:rPr lang="en-US" sz="2500" dirty="0">
                <a:solidFill>
                  <a:srgbClr val="FFFFFF"/>
                </a:solidFill>
              </a:rPr>
              <a:t>Yes, you do, but it does not mean what you think it means.: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FFFFFF"/>
                </a:solidFill>
              </a:rPr>
              <a:t>Firstly, no one is born creative — it is a learned skill which you will need to develop.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FFFFFF"/>
                </a:solidFill>
              </a:rPr>
              <a:t>Secondly, imagination, creativity and innovation are often said to be the same thing, but this is not true: imagination is the ability to come up with many ideas; creativity is how original/’out of the box’ those ideas are; innovation is the creative ideas that are better than the existing solution to a problem. 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FFFFFF"/>
                </a:solidFill>
              </a:rPr>
              <a:t>All are important to be a problem-solver and the innovative solution will rarely strike without imagination or creativity.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487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7" r="10126" b="-1"/>
          <a:stretch/>
        </p:blipFill>
        <p:spPr bwMode="auto">
          <a:xfrm>
            <a:off x="20" y="10"/>
            <a:ext cx="6204384" cy="5114534"/>
          </a:xfrm>
          <a:custGeom>
            <a:avLst/>
            <a:gdLst>
              <a:gd name="connsiteX0" fmla="*/ 5659431 w 6204404"/>
              <a:gd name="connsiteY0" fmla="*/ 0 h 5114544"/>
              <a:gd name="connsiteX1" fmla="*/ 6157098 w 6204404"/>
              <a:gd name="connsiteY1" fmla="*/ 0 h 5114544"/>
              <a:gd name="connsiteX2" fmla="*/ 6181355 w 6204404"/>
              <a:gd name="connsiteY2" fmla="*/ 190991 h 5114544"/>
              <a:gd name="connsiteX3" fmla="*/ 6204404 w 6204404"/>
              <a:gd name="connsiteY3" fmla="*/ 647700 h 5114544"/>
              <a:gd name="connsiteX4" fmla="*/ 1739900 w 6204404"/>
              <a:gd name="connsiteY4" fmla="*/ 5114544 h 5114544"/>
              <a:gd name="connsiteX5" fmla="*/ 2114 w 6204404"/>
              <a:gd name="connsiteY5" fmla="*/ 4763518 h 5114544"/>
              <a:gd name="connsiteX6" fmla="*/ 0 w 6204404"/>
              <a:gd name="connsiteY6" fmla="*/ 4762561 h 5114544"/>
              <a:gd name="connsiteX7" fmla="*/ 0 w 6204404"/>
              <a:gd name="connsiteY7" fmla="*/ 4226363 h 5114544"/>
              <a:gd name="connsiteX8" fmla="*/ 15791 w 6204404"/>
              <a:gd name="connsiteY8" fmla="*/ 4234455 h 5114544"/>
              <a:gd name="connsiteX9" fmla="*/ 1739899 w 6204404"/>
              <a:gd name="connsiteY9" fmla="*/ 4626842 h 5114544"/>
              <a:gd name="connsiteX10" fmla="*/ 5716700 w 6204404"/>
              <a:gd name="connsiteY10" fmla="*/ 647700 h 5114544"/>
              <a:gd name="connsiteX11" fmla="*/ 5696169 w 6204404"/>
              <a:gd name="connsiteY11" fmla="*/ 240856 h 511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04404" h="5114544">
                <a:moveTo>
                  <a:pt x="5659431" y="0"/>
                </a:moveTo>
                <a:lnTo>
                  <a:pt x="6157098" y="0"/>
                </a:lnTo>
                <a:lnTo>
                  <a:pt x="6181355" y="190991"/>
                </a:lnTo>
                <a:cubicBezTo>
                  <a:pt x="6196596" y="341154"/>
                  <a:pt x="6204404" y="493515"/>
                  <a:pt x="6204404" y="647700"/>
                </a:cubicBezTo>
                <a:cubicBezTo>
                  <a:pt x="6204404" y="3114670"/>
                  <a:pt x="4205578" y="5114544"/>
                  <a:pt x="1739900" y="5114544"/>
                </a:cubicBezTo>
                <a:cubicBezTo>
                  <a:pt x="1123481" y="5114544"/>
                  <a:pt x="536240" y="4989552"/>
                  <a:pt x="2114" y="4763518"/>
                </a:cubicBezTo>
                <a:lnTo>
                  <a:pt x="0" y="4762561"/>
                </a:lnTo>
                <a:lnTo>
                  <a:pt x="0" y="4226363"/>
                </a:lnTo>
                <a:lnTo>
                  <a:pt x="15791" y="4234455"/>
                </a:lnTo>
                <a:cubicBezTo>
                  <a:pt x="537360" y="4485921"/>
                  <a:pt x="1122182" y="4626842"/>
                  <a:pt x="1739899" y="4626842"/>
                </a:cubicBezTo>
                <a:cubicBezTo>
                  <a:pt x="3936226" y="4626842"/>
                  <a:pt x="5716700" y="2845319"/>
                  <a:pt x="5716700" y="647700"/>
                </a:cubicBezTo>
                <a:cubicBezTo>
                  <a:pt x="5716700" y="510349"/>
                  <a:pt x="5709745" y="374623"/>
                  <a:pt x="5696169" y="2408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81014" y="327026"/>
            <a:ext cx="4164011" cy="261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3600"/>
              <a:t>Common Misconceptions about Design and Technology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381750" y="1788009"/>
            <a:ext cx="5329236" cy="4057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 b="1" dirty="0"/>
              <a:t>2. You need to be good with your hands.</a:t>
            </a:r>
          </a:p>
          <a:p>
            <a:pPr algn="l"/>
            <a:r>
              <a:rPr lang="en-US" sz="2500" dirty="0"/>
              <a:t>Yes, it always helps, but it is not the be-all and end-all.  It takes practice and, in particular, practice within the context of today’s design landscape —computer-controlled machinery, like CNC routers and 3d printers, are becoming more ubiquitous, and learning to use these tools is a sought after skill.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71966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1098" y="1396289"/>
            <a:ext cx="63871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Common Misconceptions about Design and Technology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05542" y="2871982"/>
            <a:ext cx="6719564" cy="3343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 b="1" dirty="0"/>
              <a:t>3. The product is all that matters </a:t>
            </a:r>
          </a:p>
          <a:p>
            <a:pPr algn="l"/>
            <a:r>
              <a:rPr lang="en-US" sz="2500" dirty="0"/>
              <a:t>The product is not the only thing that matters: for a product to be innovative, you must take </a:t>
            </a:r>
            <a:r>
              <a:rPr lang="en-US" sz="2500" b="1" dirty="0"/>
              <a:t>risks</a:t>
            </a:r>
            <a:r>
              <a:rPr lang="en-US" sz="2500" dirty="0"/>
              <a:t>. This involves testing materials, methods and designs — this means there is always a chance of failure. Your project is a story of how your product is made and understanding of failure is more important than a product that is not creative or innovative.    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person, sky, wall, man&#10;&#10;Description automatically generated">
            <a:extLst>
              <a:ext uri="{FF2B5EF4-FFF2-40B4-BE49-F238E27FC236}">
                <a16:creationId xmlns:a16="http://schemas.microsoft.com/office/drawing/2014/main" id="{144FD45D-D717-744C-82B0-43E8799FA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" r="12545" b="-1"/>
          <a:stretch/>
        </p:blipFill>
        <p:spPr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computer&#10;&#10;Description automatically generated">
            <a:extLst>
              <a:ext uri="{FF2B5EF4-FFF2-40B4-BE49-F238E27FC236}">
                <a16:creationId xmlns:a16="http://schemas.microsoft.com/office/drawing/2014/main" id="{D7E4C711-638A-4643-8734-94697CC939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47" r="26393" b="-2"/>
          <a:stretch/>
        </p:blipFill>
        <p:spPr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36564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rawing of a person&#10;&#10;Description automatically generated">
            <a:extLst>
              <a:ext uri="{FF2B5EF4-FFF2-40B4-BE49-F238E27FC236}">
                <a16:creationId xmlns:a16="http://schemas.microsoft.com/office/drawing/2014/main" id="{001C5CBE-BA88-C145-9E0F-9C9780866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709448" y="1913950"/>
            <a:ext cx="4204137" cy="134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/>
              <a:t> Related Subjects at KS5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 txBox="1">
            <a:spLocks/>
          </p:cNvSpPr>
          <p:nvPr/>
        </p:nvSpPr>
        <p:spPr>
          <a:xfrm>
            <a:off x="515005" y="3812668"/>
            <a:ext cx="4593021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500" dirty="0" err="1"/>
              <a:t>Maths</a:t>
            </a:r>
            <a:endParaRPr lang="en-US" sz="25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500" dirty="0"/>
              <a:t>Physics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500" dirty="0"/>
              <a:t>Art and Design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500" dirty="0"/>
              <a:t>Computer science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500" dirty="0"/>
              <a:t>Engineering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500" dirty="0"/>
              <a:t>Business studies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19122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ritain's Richard Whitehead celebrates after winning the men's 200m T42 final race at the 2012 Paralympics in London, Saturday, Sept. 1, 2012. (AP Photo/Lefteris Pitaraki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735"/>
            <a:ext cx="12192000" cy="750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/>
          <p:cNvSpPr txBox="1">
            <a:spLocks/>
          </p:cNvSpPr>
          <p:nvPr/>
        </p:nvSpPr>
        <p:spPr>
          <a:xfrm>
            <a:off x="7070128" y="2171834"/>
            <a:ext cx="4989351" cy="452010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GB" sz="2500" b="1" dirty="0">
                <a:solidFill>
                  <a:schemeClr val="bg1"/>
                </a:solidFill>
                <a:latin typeface="Helvetica Light" panose="020B0403020202020204" pitchFamily="34" charset="0"/>
              </a:rPr>
              <a:t>Design and Technology benefits society by…</a:t>
            </a:r>
          </a:p>
          <a:p>
            <a:pPr lvl="1" algn="l">
              <a:spcBef>
                <a:spcPts val="1200"/>
              </a:spcBef>
            </a:pPr>
            <a:r>
              <a:rPr lang="en-GB" b="1" dirty="0">
                <a:solidFill>
                  <a:schemeClr val="bg1"/>
                </a:solidFill>
                <a:latin typeface="Helvetica Light" panose="020B0403020202020204" pitchFamily="34" charset="0"/>
              </a:rPr>
              <a:t>Good design</a:t>
            </a:r>
          </a:p>
          <a:p>
            <a:pPr lvl="1" algn="l">
              <a:spcBef>
                <a:spcPts val="1200"/>
              </a:spcBef>
            </a:pPr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Good design improves lives, making life easier for everyone and allowing people to live healthier lifestyles, keeping people safe.  </a:t>
            </a:r>
          </a:p>
          <a:p>
            <a:pPr lvl="1" algn="l">
              <a:spcBef>
                <a:spcPts val="1200"/>
              </a:spcBef>
            </a:pPr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Our surroundings have a massive effect on us. Our surroundings are largely man-made so good design plays a huge role. Studies show that well designed products and surroundings improve happiness and productivity.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D9ADD6-4BEC-114C-9128-D560360611B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947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>
                <a:solidFill>
                  <a:schemeClr val="bg1"/>
                </a:solidFill>
                <a:latin typeface="Helvetica Light" panose="020B0403020202020204" pitchFamily="34" charset="0"/>
              </a:rPr>
              <a:t> Why is Design and Technology important?</a:t>
            </a:r>
          </a:p>
        </p:txBody>
      </p:sp>
    </p:spTree>
    <p:extLst>
      <p:ext uri="{BB962C8B-B14F-4D97-AF65-F5344CB8AC3E}">
        <p14:creationId xmlns:p14="http://schemas.microsoft.com/office/powerpoint/2010/main" val="2284989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</TotalTime>
  <Words>1060</Words>
  <Application>Microsoft Macintosh PowerPoint</Application>
  <PresentationFormat>Widescreen</PresentationFormat>
  <Paragraphs>123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Helvetica Light</vt:lpstr>
      <vt:lpstr>Lucida Fax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Further Information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Hamilton</dc:creator>
  <cp:lastModifiedBy>Laura Hamilton</cp:lastModifiedBy>
  <cp:revision>8</cp:revision>
  <dcterms:created xsi:type="dcterms:W3CDTF">2019-05-06T16:06:28Z</dcterms:created>
  <dcterms:modified xsi:type="dcterms:W3CDTF">2019-05-06T16:43:15Z</dcterms:modified>
</cp:coreProperties>
</file>