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0" r:id="rId2"/>
    <p:sldId id="281" r:id="rId3"/>
    <p:sldId id="282" r:id="rId4"/>
    <p:sldId id="274" r:id="rId5"/>
    <p:sldId id="259" r:id="rId6"/>
    <p:sldId id="288" r:id="rId7"/>
    <p:sldId id="283" r:id="rId8"/>
    <p:sldId id="284" r:id="rId9"/>
    <p:sldId id="285" r:id="rId10"/>
    <p:sldId id="286" r:id="rId11"/>
    <p:sldId id="287" r:id="rId12"/>
    <p:sldId id="293" r:id="rId13"/>
    <p:sldId id="289" r:id="rId14"/>
    <p:sldId id="273" r:id="rId15"/>
    <p:sldId id="291" r:id="rId16"/>
    <p:sldId id="290" r:id="rId17"/>
    <p:sldId id="294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CA8"/>
    <a:srgbClr val="7DFFB8"/>
    <a:srgbClr val="8CC63E"/>
    <a:srgbClr val="515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8" autoAdjust="0"/>
    <p:restoredTop sz="89787" autoAdjust="0"/>
  </p:normalViewPr>
  <p:slideViewPr>
    <p:cSldViewPr snapToGrid="0" snapToObjects="1" showGuides="1">
      <p:cViewPr varScale="1">
        <p:scale>
          <a:sx n="86" d="100"/>
          <a:sy n="86" d="100"/>
        </p:scale>
        <p:origin x="105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08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2D9B67-1980-43B2-9941-720EE94AB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C41E6-CCBF-42FA-B1DF-79750BF207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EB740-A51E-44DB-B1CD-4CE9CF5CE7FE}" type="datetimeFigureOut">
              <a:rPr lang="en-GB" smtClean="0"/>
              <a:t>04/05/2019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4F0A-701D-4FA5-958E-E98111E07A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7A550-DA11-4CF5-BFFB-BAA9BB200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C07D3-9869-4343-A7B6-F7FDAE2D3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15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ED2A0-9E62-4D89-A47A-DD8F5C6958D6}" type="datetimeFigureOut">
              <a:rPr lang="en-GB" smtClean="0"/>
              <a:t>04/05/2019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A6A29-BAC3-42A7-BE2F-9F1FAAC3F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0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A6A29-BAC3-42A7-BE2F-9F1FAAC3FA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8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0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3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507" y="312511"/>
            <a:ext cx="1127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07" y="1825625"/>
            <a:ext cx="11278985" cy="368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507" y="5888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EB9E-2DBB-9949-91F6-88D5FE93BECE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907" y="58884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8907" y="5888494"/>
            <a:ext cx="2137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F95B5-F74C-497D-85CE-B233ECF9CF39}"/>
              </a:ext>
            </a:extLst>
          </p:cNvPr>
          <p:cNvSpPr/>
          <p:nvPr userDrawn="1"/>
        </p:nvSpPr>
        <p:spPr>
          <a:xfrm>
            <a:off x="0" y="6608618"/>
            <a:ext cx="12192000" cy="249382"/>
          </a:xfrm>
          <a:prstGeom prst="rect">
            <a:avLst/>
          </a:prstGeom>
          <a:solidFill>
            <a:srgbClr val="8CC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4A915-AD95-4CD4-904F-147361E811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144" y="5646313"/>
            <a:ext cx="1423619" cy="9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universities.com/student-info/careers-advice/what-can-you-do-geography-degree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geography.org.uk/Careers-in-Geography--Careers-Card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hecompleteuniversityguide.co.uk/courses/geography-environmental-science/six-reasons-to-study-geography-environmental-science/" TargetMode="External"/><Relationship Id="rId5" Type="http://schemas.openxmlformats.org/officeDocument/2006/relationships/hyperlink" Target="https://www.rgs.org/geography/studying-geography-and-careers/geography-at-university/why-study-geography/" TargetMode="External"/><Relationship Id="rId4" Type="http://schemas.openxmlformats.org/officeDocument/2006/relationships/hyperlink" Target="https://university.which.co.uk/subjects/geography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F7BBB9-979E-654B-B4E2-D1C59841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089" y="0"/>
            <a:ext cx="6795911" cy="6588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4CD32E-521E-2E45-BDBB-2668BD664E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" y="190177"/>
            <a:ext cx="3906993" cy="1772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A25387-ADDB-8047-BCA7-C9ADA206F63E}"/>
              </a:ext>
            </a:extLst>
          </p:cNvPr>
          <p:cNvSpPr/>
          <p:nvPr/>
        </p:nvSpPr>
        <p:spPr>
          <a:xfrm>
            <a:off x="5396089" y="492367"/>
            <a:ext cx="6795912" cy="1754326"/>
          </a:xfrm>
          <a:prstGeom prst="rect">
            <a:avLst/>
          </a:prstGeom>
          <a:solidFill>
            <a:srgbClr val="8CC63E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elvetica Light" panose="020B0403020202020204" pitchFamily="34" charset="0"/>
              </a:rPr>
              <a:t>Why </a:t>
            </a:r>
            <a:r>
              <a:rPr lang="en-US" sz="5400">
                <a:solidFill>
                  <a:schemeClr val="bg1"/>
                </a:solidFill>
                <a:latin typeface="Helvetica Light" panose="020B0403020202020204" pitchFamily="34" charset="0"/>
              </a:rPr>
              <a:t>Study Geography?</a:t>
            </a:r>
            <a:endParaRPr lang="en-US" sz="54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0078A5C-67C3-274F-BB17-498BEED92808}"/>
              </a:ext>
            </a:extLst>
          </p:cNvPr>
          <p:cNvSpPr txBox="1">
            <a:spLocks/>
          </p:cNvSpPr>
          <p:nvPr/>
        </p:nvSpPr>
        <p:spPr>
          <a:xfrm>
            <a:off x="549272" y="3066696"/>
            <a:ext cx="4113039" cy="2589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</a:rPr>
              <a:t>Facilitating skills for the workplace and university</a:t>
            </a:r>
          </a:p>
        </p:txBody>
      </p:sp>
    </p:spTree>
    <p:extLst>
      <p:ext uri="{BB962C8B-B14F-4D97-AF65-F5344CB8AC3E}">
        <p14:creationId xmlns:p14="http://schemas.microsoft.com/office/powerpoint/2010/main" val="405487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261F34-5356-F641-B7A1-8A1E53C8E3F6}"/>
              </a:ext>
            </a:extLst>
          </p:cNvPr>
          <p:cNvSpPr txBox="1">
            <a:spLocks/>
          </p:cNvSpPr>
          <p:nvPr/>
        </p:nvSpPr>
        <p:spPr>
          <a:xfrm>
            <a:off x="0" y="170748"/>
            <a:ext cx="4842934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Initiative skills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6F965-AD6D-7A40-A429-991ADD5E66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519871" y="1"/>
            <a:ext cx="4672130" cy="507534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8EC170-CA78-2B4C-90F7-5DE0C053DEA3}"/>
              </a:ext>
            </a:extLst>
          </p:cNvPr>
          <p:cNvSpPr/>
          <p:nvPr/>
        </p:nvSpPr>
        <p:spPr>
          <a:xfrm>
            <a:off x="338668" y="1604895"/>
            <a:ext cx="701039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Geography helps you understand how using initiative can help with </a:t>
            </a:r>
            <a:r>
              <a:rPr lang="en-GB" sz="2400" b="1" dirty="0">
                <a:latin typeface="Helvetica Light" panose="020B0403020202020204" pitchFamily="34" charset="0"/>
              </a:rPr>
              <a:t>creative problem solving</a:t>
            </a:r>
            <a:r>
              <a:rPr lang="en-GB" sz="2400" dirty="0">
                <a:latin typeface="Helvetica Light" panose="020B0403020202020204" pitchFamily="34" charset="0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Through your NEA you gain understanding that continual challenge leads to improvement.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Through </a:t>
            </a:r>
            <a:r>
              <a:rPr lang="en-GB" sz="2400" b="1" dirty="0">
                <a:latin typeface="Helvetica Light" panose="020B0403020202020204" pitchFamily="34" charset="0"/>
              </a:rPr>
              <a:t>flipped learning and case studies </a:t>
            </a:r>
            <a:r>
              <a:rPr lang="en-GB" sz="2400" dirty="0">
                <a:latin typeface="Helvetica Light" panose="020B0403020202020204" pitchFamily="34" charset="0"/>
              </a:rPr>
              <a:t>you can show how you work independently and have </a:t>
            </a:r>
            <a:r>
              <a:rPr lang="en-GB" sz="2400" b="1" dirty="0">
                <a:latin typeface="Helvetica Light" panose="020B0403020202020204" pitchFamily="34" charset="0"/>
              </a:rPr>
              <a:t>strategies for finding answers about world issues.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With many branched to geography, the subjects lets you </a:t>
            </a:r>
            <a:r>
              <a:rPr lang="en-GB" sz="2400" b="1" dirty="0">
                <a:latin typeface="Helvetica Light" panose="020B0403020202020204" pitchFamily="34" charset="0"/>
              </a:rPr>
              <a:t>seek opportunities</a:t>
            </a:r>
            <a:r>
              <a:rPr lang="en-GB" sz="2400" dirty="0">
                <a:latin typeface="Helvetica Light" panose="020B0403020202020204" pitchFamily="34" charset="0"/>
              </a:rPr>
              <a:t> to further your learning in an area of interest.</a:t>
            </a:r>
          </a:p>
        </p:txBody>
      </p:sp>
    </p:spTree>
    <p:extLst>
      <p:ext uri="{BB962C8B-B14F-4D97-AF65-F5344CB8AC3E}">
        <p14:creationId xmlns:p14="http://schemas.microsoft.com/office/powerpoint/2010/main" val="332990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54DD0B-70D6-CF43-9EED-64DA720987D7}"/>
              </a:ext>
            </a:extLst>
          </p:cNvPr>
          <p:cNvSpPr txBox="1">
            <a:spLocks/>
          </p:cNvSpPr>
          <p:nvPr/>
        </p:nvSpPr>
        <p:spPr>
          <a:xfrm>
            <a:off x="-1" y="170748"/>
            <a:ext cx="5700889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Communication skills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E2B698-9644-2D48-A32A-F61028800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96" y="1697886"/>
            <a:ext cx="6452215" cy="3462228"/>
          </a:xfrm>
        </p:spPr>
        <p:txBody>
          <a:bodyPr>
            <a:noAutofit/>
          </a:bodyPr>
          <a:lstStyle/>
          <a:p>
            <a:r>
              <a:rPr lang="en-GB" sz="2400" dirty="0">
                <a:latin typeface="Helvetica Light" panose="020B0403020202020204" pitchFamily="34" charset="0"/>
              </a:rPr>
              <a:t>Essential justification and evaluation questions in geography help with understanding the difference between disagreeing with people and disagreeing with opinions. Stakeholders and players involved are key at KS5.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NEA and </a:t>
            </a:r>
            <a:r>
              <a:rPr lang="en-GB" sz="2400" b="1" dirty="0">
                <a:latin typeface="Helvetica Light" panose="020B0403020202020204" pitchFamily="34" charset="0"/>
              </a:rPr>
              <a:t>presentation skills </a:t>
            </a:r>
            <a:r>
              <a:rPr lang="en-GB" sz="2400" dirty="0">
                <a:latin typeface="Helvetica Light" panose="020B0403020202020204" pitchFamily="34" charset="0"/>
              </a:rPr>
              <a:t>in geography stretch your ability to communicate information in a number of different ways. Not just verbally. </a:t>
            </a:r>
          </a:p>
          <a:p>
            <a:r>
              <a:rPr lang="en-GB" sz="2400" b="1" dirty="0">
                <a:latin typeface="Helvetica Light" panose="020B0403020202020204" pitchFamily="34" charset="0"/>
              </a:rPr>
              <a:t>Analysing texts</a:t>
            </a:r>
            <a:r>
              <a:rPr lang="en-GB" sz="2400" dirty="0">
                <a:latin typeface="Helvetica Light" panose="020B0403020202020204" pitchFamily="34" charset="0"/>
              </a:rPr>
              <a:t> in geography aids the ability to  distinguish between ‘content’ and ‘rhetoric’ to make the best judgement.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66BF9-E9A8-1641-AB34-C527A8C90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27446" y="0"/>
            <a:ext cx="4864554" cy="528437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726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54DD0B-70D6-CF43-9EED-64DA720987D7}"/>
              </a:ext>
            </a:extLst>
          </p:cNvPr>
          <p:cNvSpPr txBox="1">
            <a:spLocks/>
          </p:cNvSpPr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E2B698-9644-2D48-A32A-F61028800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6" y="2076439"/>
            <a:ext cx="5342365" cy="3462228"/>
          </a:xfr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/>
              </a:rPr>
              <a:t>Geography careers are </a:t>
            </a:r>
            <a:r>
              <a:rPr lang="en-US" b="1" dirty="0">
                <a:latin typeface="Helvetica Light" panose="020B0403020202020204"/>
              </a:rPr>
              <a:t>not</a:t>
            </a:r>
            <a:r>
              <a:rPr lang="en-US" dirty="0">
                <a:latin typeface="Helvetica Light" panose="020B0403020202020204"/>
              </a:rPr>
              <a:t> just weather forecaster and geography teacher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Helvetica Light" panose="020B040302020202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/>
              </a:rPr>
              <a:t>Geography is </a:t>
            </a:r>
            <a:r>
              <a:rPr lang="en-US" b="1" dirty="0">
                <a:latin typeface="Helvetica Light" panose="020B0403020202020204"/>
              </a:rPr>
              <a:t>not</a:t>
            </a:r>
            <a:r>
              <a:rPr lang="en-US" dirty="0">
                <a:latin typeface="Helvetica Light" panose="020B0403020202020204"/>
              </a:rPr>
              <a:t> just useful to professional geographers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Helvetica Light" panose="020B040302020202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/>
              </a:rPr>
              <a:t>There is so much more…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64DD0-6B9C-4C6D-AE28-803CFD789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77" r="9293" b="-1"/>
          <a:stretch/>
        </p:blipFill>
        <p:spPr>
          <a:xfrm>
            <a:off x="6465250" y="-181579"/>
            <a:ext cx="5537905" cy="601583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0A2E9F-A1D4-4FB0-BDCF-A940BA578B0E}"/>
              </a:ext>
            </a:extLst>
          </p:cNvPr>
          <p:cNvSpPr txBox="1">
            <a:spLocks/>
          </p:cNvSpPr>
          <p:nvPr/>
        </p:nvSpPr>
        <p:spPr>
          <a:xfrm>
            <a:off x="384386" y="383645"/>
            <a:ext cx="4842934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Common misconceptions</a:t>
            </a:r>
          </a:p>
        </p:txBody>
      </p:sp>
    </p:spTree>
    <p:extLst>
      <p:ext uri="{BB962C8B-B14F-4D97-AF65-F5344CB8AC3E}">
        <p14:creationId xmlns:p14="http://schemas.microsoft.com/office/powerpoint/2010/main" val="1215696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40537D-9144-1040-BA78-0D8FB880E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328" y="0"/>
            <a:ext cx="7791672" cy="661811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0F27AAA-BDAB-0B49-AEFA-38D3C525602B}"/>
              </a:ext>
            </a:extLst>
          </p:cNvPr>
          <p:cNvSpPr/>
          <p:nvPr/>
        </p:nvSpPr>
        <p:spPr>
          <a:xfrm>
            <a:off x="-1524000" y="239888"/>
            <a:ext cx="6570133" cy="6378223"/>
          </a:xfrm>
          <a:prstGeom prst="ellipse">
            <a:avLst/>
          </a:prstGeom>
          <a:solidFill>
            <a:srgbClr val="8CC63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62777-5B88-5B4F-9F75-7D96938AA0EE}"/>
              </a:ext>
            </a:extLst>
          </p:cNvPr>
          <p:cNvSpPr txBox="1"/>
          <p:nvPr/>
        </p:nvSpPr>
        <p:spPr>
          <a:xfrm>
            <a:off x="316089" y="1166841"/>
            <a:ext cx="365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TASK:</a:t>
            </a:r>
          </a:p>
          <a:p>
            <a:r>
              <a:rPr lang="en-US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List as many jobs as you can that Geography could support</a:t>
            </a:r>
          </a:p>
        </p:txBody>
      </p:sp>
    </p:spTree>
    <p:extLst>
      <p:ext uri="{BB962C8B-B14F-4D97-AF65-F5344CB8AC3E}">
        <p14:creationId xmlns:p14="http://schemas.microsoft.com/office/powerpoint/2010/main" val="178171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D54D49-22B7-3747-A09D-3F162914D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648" y="23446"/>
            <a:ext cx="5590352" cy="656307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DFE45-375D-459B-9CBA-22D9E19E7C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Transport planner (such as working for TFL)</a:t>
            </a:r>
          </a:p>
          <a:p>
            <a:r>
              <a:rPr lang="en-GB" dirty="0">
                <a:latin typeface="Helvetica Light" panose="020B0403020202020204" pitchFamily="34" charset="0"/>
              </a:rPr>
              <a:t>Teacher</a:t>
            </a:r>
          </a:p>
          <a:p>
            <a:r>
              <a:rPr lang="en-GB" dirty="0">
                <a:latin typeface="Helvetica Light" panose="020B0403020202020204" pitchFamily="34" charset="0"/>
              </a:rPr>
              <a:t>Lawyer </a:t>
            </a:r>
          </a:p>
          <a:p>
            <a:r>
              <a:rPr lang="en-GB" dirty="0">
                <a:latin typeface="Helvetica Light" panose="020B0403020202020204" pitchFamily="34" charset="0"/>
              </a:rPr>
              <a:t>Travel advisor </a:t>
            </a:r>
          </a:p>
          <a:p>
            <a:r>
              <a:rPr lang="en-GB" dirty="0">
                <a:latin typeface="Helvetica Light" panose="020B0403020202020204" pitchFamily="34" charset="0"/>
              </a:rPr>
              <a:t>Flood risk coordinator </a:t>
            </a:r>
          </a:p>
          <a:p>
            <a:r>
              <a:rPr lang="en-GB" dirty="0">
                <a:latin typeface="Helvetica Light" panose="020B0403020202020204" pitchFamily="34" charset="0"/>
              </a:rPr>
              <a:t>Urban regeneration and town planner</a:t>
            </a:r>
          </a:p>
          <a:p>
            <a:r>
              <a:rPr lang="en-GB" dirty="0">
                <a:latin typeface="Helvetica Light" panose="020B0403020202020204" pitchFamily="34" charset="0"/>
              </a:rPr>
              <a:t>Work for an energy supplier</a:t>
            </a:r>
          </a:p>
          <a:p>
            <a:r>
              <a:rPr lang="en-GB" dirty="0">
                <a:latin typeface="Helvetica Light" panose="020B0403020202020204" pitchFamily="34" charset="0"/>
              </a:rPr>
              <a:t>Armed forces </a:t>
            </a:r>
          </a:p>
          <a:p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DC8A5D-3D7B-9540-B5A2-41BB586A3223}"/>
              </a:ext>
            </a:extLst>
          </p:cNvPr>
          <p:cNvSpPr txBox="1">
            <a:spLocks/>
          </p:cNvSpPr>
          <p:nvPr/>
        </p:nvSpPr>
        <p:spPr>
          <a:xfrm>
            <a:off x="-1" y="294926"/>
            <a:ext cx="10351911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Example jobs Geography can support</a:t>
            </a:r>
          </a:p>
        </p:txBody>
      </p:sp>
    </p:spTree>
    <p:extLst>
      <p:ext uri="{BB962C8B-B14F-4D97-AF65-F5344CB8AC3E}">
        <p14:creationId xmlns:p14="http://schemas.microsoft.com/office/powerpoint/2010/main" val="71831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CFC20-4C90-40D8-911F-B2B427697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889" y="1848203"/>
            <a:ext cx="5181600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Meteorologist </a:t>
            </a:r>
          </a:p>
          <a:p>
            <a:r>
              <a:rPr lang="en-GB" dirty="0">
                <a:latin typeface="Helvetica Light" panose="020B0403020202020204" pitchFamily="34" charset="0"/>
              </a:rPr>
              <a:t>Hazard and crisis manger </a:t>
            </a:r>
          </a:p>
          <a:p>
            <a:r>
              <a:rPr lang="en-GB" dirty="0">
                <a:latin typeface="Helvetica Light" panose="020B0403020202020204" pitchFamily="34" charset="0"/>
              </a:rPr>
              <a:t>Journalist </a:t>
            </a:r>
          </a:p>
          <a:p>
            <a:r>
              <a:rPr lang="en-GB" dirty="0">
                <a:latin typeface="Helvetica Light" panose="020B0403020202020204" pitchFamily="34" charset="0"/>
              </a:rPr>
              <a:t>Humanitarian worker</a:t>
            </a:r>
          </a:p>
          <a:p>
            <a:r>
              <a:rPr lang="en-GB" dirty="0">
                <a:latin typeface="Helvetica Light" panose="020B0403020202020204" pitchFamily="34" charset="0"/>
              </a:rPr>
              <a:t>Landscape architect </a:t>
            </a:r>
          </a:p>
          <a:p>
            <a:r>
              <a:rPr lang="en-GB" dirty="0">
                <a:latin typeface="Helvetica Light" panose="020B0403020202020204" pitchFamily="34" charset="0"/>
              </a:rPr>
              <a:t>Surveyor </a:t>
            </a:r>
          </a:p>
          <a:p>
            <a:r>
              <a:rPr lang="en-GB" dirty="0">
                <a:latin typeface="Helvetica Light" panose="020B0403020202020204" pitchFamily="34" charset="0"/>
              </a:rPr>
              <a:t>Environmental campaigner </a:t>
            </a:r>
          </a:p>
          <a:p>
            <a:r>
              <a:rPr lang="en-GB" dirty="0">
                <a:latin typeface="Helvetica Light" panose="020B0403020202020204" pitchFamily="34" charset="0"/>
              </a:rPr>
              <a:t>Civil servant </a:t>
            </a:r>
          </a:p>
          <a:p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DC8A5D-3D7B-9540-B5A2-41BB586A3223}"/>
              </a:ext>
            </a:extLst>
          </p:cNvPr>
          <p:cNvSpPr txBox="1">
            <a:spLocks/>
          </p:cNvSpPr>
          <p:nvPr/>
        </p:nvSpPr>
        <p:spPr>
          <a:xfrm>
            <a:off x="0" y="294926"/>
            <a:ext cx="10419644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Example jobs Geography can support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1DBC8-26C1-694D-9622-DB28133B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53" y="1700055"/>
            <a:ext cx="5278967" cy="418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19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90630F-1DBE-5A42-957E-10CAE590D2AE}"/>
              </a:ext>
            </a:extLst>
          </p:cNvPr>
          <p:cNvSpPr txBox="1">
            <a:spLocks/>
          </p:cNvSpPr>
          <p:nvPr/>
        </p:nvSpPr>
        <p:spPr>
          <a:xfrm>
            <a:off x="-1" y="170748"/>
            <a:ext cx="7529690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Example skill from geography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0B315D-9DCE-2A43-B96C-192360A999ED}"/>
              </a:ext>
            </a:extLst>
          </p:cNvPr>
          <p:cNvSpPr/>
          <p:nvPr/>
        </p:nvSpPr>
        <p:spPr>
          <a:xfrm>
            <a:off x="462990" y="1871133"/>
            <a:ext cx="5508832" cy="3908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  <a:latin typeface="Helvetica Light" panose="020B0403020202020204" pitchFamily="34" charset="0"/>
              </a:rPr>
              <a:t>Statistical analysis</a:t>
            </a:r>
            <a:r>
              <a:rPr lang="en-GB" sz="3200" dirty="0">
                <a:solidFill>
                  <a:schemeClr val="tx1"/>
                </a:solidFill>
                <a:latin typeface="Helvetica Light" panose="020B0403020202020204" pitchFamily="34" charset="0"/>
              </a:rPr>
              <a:t> is essential to many jobs: 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Helvetica Light" panose="020B0403020202020204" pitchFamily="34" charset="0"/>
              </a:rPr>
              <a:t>Banking, trading, website design, retail </a:t>
            </a:r>
            <a:r>
              <a:rPr lang="en-GB" sz="3200" dirty="0" err="1">
                <a:solidFill>
                  <a:schemeClr val="tx1"/>
                </a:solidFill>
                <a:latin typeface="Helvetica Light" panose="020B0403020202020204" pitchFamily="34" charset="0"/>
              </a:rPr>
              <a:t>mangement</a:t>
            </a:r>
            <a:r>
              <a:rPr lang="en-GB" sz="3200" dirty="0">
                <a:solidFill>
                  <a:schemeClr val="tx1"/>
                </a:solidFill>
                <a:latin typeface="Helvetica Light" panose="020B0403020202020204" pitchFamily="34" charset="0"/>
              </a:rPr>
              <a:t>, project design, sports promoter and many more!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BA155-F47D-1544-A4AE-E5B98C96D1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280" y="0"/>
            <a:ext cx="4417719" cy="662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90630F-1DBE-5A42-957E-10CAE590D2AE}"/>
              </a:ext>
            </a:extLst>
          </p:cNvPr>
          <p:cNvSpPr txBox="1">
            <a:spLocks/>
          </p:cNvSpPr>
          <p:nvPr/>
        </p:nvSpPr>
        <p:spPr>
          <a:xfrm>
            <a:off x="-1" y="170748"/>
            <a:ext cx="7529690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Finding out about geography degrees and careers in geography</a:t>
            </a:r>
          </a:p>
        </p:txBody>
      </p:sp>
      <p:sp>
        <p:nvSpPr>
          <p:cNvPr id="6" name="Rectangle: Rounded Corners 5">
            <a:hlinkClick r:id="rId2"/>
            <a:extLst>
              <a:ext uri="{FF2B5EF4-FFF2-40B4-BE49-F238E27FC236}">
                <a16:creationId xmlns:a16="http://schemas.microsoft.com/office/drawing/2014/main" id="{DC0B315D-9DCE-2A43-B96C-192360A999ED}"/>
              </a:ext>
            </a:extLst>
          </p:cNvPr>
          <p:cNvSpPr/>
          <p:nvPr/>
        </p:nvSpPr>
        <p:spPr>
          <a:xfrm>
            <a:off x="462989" y="1871132"/>
            <a:ext cx="7408801" cy="4529667"/>
          </a:xfrm>
          <a:prstGeom prst="roundRect">
            <a:avLst/>
          </a:prstGeom>
          <a:solidFill>
            <a:srgbClr val="BDD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</a:rPr>
              <a:t>For information on geography degrees: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  <a:hlinkClick r:id="rId3"/>
              </a:rPr>
              <a:t>https://www.topuniversities.com/student-info/careers-advice/what-can-you-do-geography-degree</a:t>
            </a:r>
            <a:endParaRPr lang="en-GB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endParaRPr lang="en-GB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</a:rPr>
              <a:t>Comparing geography degree course: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  <a:hlinkClick r:id="rId4"/>
              </a:rPr>
              <a:t>https://university.which.co.uk/subjects/geography</a:t>
            </a:r>
            <a:endParaRPr lang="en-GB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endParaRPr lang="en-GB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</a:rPr>
              <a:t>Why study geography? </a:t>
            </a:r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  <a:hlinkClick r:id="rId5"/>
              </a:rPr>
              <a:t>https://www.rgs.org/geography/studying-geography-and-careers/geography-at-university/why-study-geography/</a:t>
            </a:r>
            <a:endParaRPr lang="en-GB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endParaRPr lang="en-GB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</a:rPr>
              <a:t>Why do a geography degree? </a:t>
            </a:r>
            <a:r>
              <a:rPr lang="en-GB" dirty="0">
                <a:solidFill>
                  <a:schemeClr val="tx1"/>
                </a:solidFill>
                <a:latin typeface="Helvetica Light" panose="020B0403020202020204" pitchFamily="34" charset="0"/>
                <a:hlinkClick r:id="rId6"/>
              </a:rPr>
              <a:t>https://www.thecompleteuniversityguide.co.uk/courses/geography-environmental-science/six-reasons-to-study-geography-environmental-science/</a:t>
            </a:r>
            <a:endParaRPr lang="en-GB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pPr algn="ctr"/>
            <a:endParaRPr lang="en-GB" sz="2400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D0C38-5DA5-44D0-B6C3-1DEDEAE9E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32" y="-237363"/>
            <a:ext cx="4351270" cy="47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6E2C68-F7F8-4D80-8D09-CFC3EF03726F}"/>
              </a:ext>
            </a:extLst>
          </p:cNvPr>
          <p:cNvSpPr txBox="1"/>
          <p:nvPr/>
        </p:nvSpPr>
        <p:spPr>
          <a:xfrm>
            <a:off x="2049432" y="3633453"/>
            <a:ext cx="8093136" cy="2369880"/>
          </a:xfrm>
          <a:prstGeom prst="rect">
            <a:avLst/>
          </a:prstGeom>
          <a:noFill/>
          <a:ln w="53975" cap="sq" cmpd="dbl">
            <a:solidFill>
              <a:schemeClr val="bg1">
                <a:lumMod val="50000"/>
              </a:schemeClr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200" dirty="0"/>
              <a:t>This resource is strictly for the use of member schools for as long as they remain members of The </a:t>
            </a:r>
            <a:r>
              <a:rPr lang="en-US" sz="1200" dirty="0" err="1"/>
              <a:t>PiXL</a:t>
            </a:r>
            <a:r>
              <a:rPr lang="en-US" sz="1200" dirty="0"/>
              <a:t> Club. It may not be copied, sold, or transferred to a third party or used by the school after membership ceases. Until such time it may be freely used within the member school.</a:t>
            </a:r>
            <a:endParaRPr lang="en-GB" sz="1200" dirty="0"/>
          </a:p>
          <a:p>
            <a:r>
              <a:rPr lang="en-US" sz="1200" dirty="0"/>
              <a:t> </a:t>
            </a:r>
            <a:endParaRPr lang="en-GB" sz="1200" dirty="0"/>
          </a:p>
          <a:p>
            <a:r>
              <a:rPr lang="en-US" sz="1200" dirty="0"/>
              <a:t>All opinions and contributions are those of the authors. The contents of this resource are not connected with, or endorsed by, any other company, </a:t>
            </a:r>
            <a:r>
              <a:rPr lang="en-US" sz="1200" dirty="0" err="1"/>
              <a:t>organisation</a:t>
            </a:r>
            <a:r>
              <a:rPr lang="en-US" sz="1200" dirty="0"/>
              <a:t> or institution. These papers were made by teachers in good faith based upon our understanding to date. </a:t>
            </a:r>
            <a:endParaRPr lang="en-GB" sz="1200" dirty="0"/>
          </a:p>
          <a:p>
            <a:r>
              <a:rPr lang="en-US" sz="1200" dirty="0"/>
              <a:t> </a:t>
            </a:r>
            <a:endParaRPr lang="en-GB" sz="1200" dirty="0"/>
          </a:p>
          <a:p>
            <a:r>
              <a:rPr lang="en-US" sz="1200" dirty="0" err="1"/>
              <a:t>PiXL</a:t>
            </a:r>
            <a:r>
              <a:rPr lang="en-US" sz="1200" dirty="0"/>
              <a:t> Club Ltd </a:t>
            </a:r>
            <a:r>
              <a:rPr lang="en-US" sz="1200" dirty="0" err="1"/>
              <a:t>endeavour</a:t>
            </a:r>
            <a:r>
              <a:rPr lang="en-US" sz="1200" dirty="0"/>
              <a:t> to trace and contact copyright owners. If there are any inadvertent omissions or errors in the acknowledgements or usage, this is unintended and </a:t>
            </a:r>
            <a:r>
              <a:rPr lang="en-US" sz="1200" dirty="0" err="1"/>
              <a:t>PiXL</a:t>
            </a:r>
            <a:r>
              <a:rPr lang="en-US" sz="1200" dirty="0"/>
              <a:t> will remedy these on written notification.</a:t>
            </a:r>
          </a:p>
          <a:p>
            <a:endParaRPr lang="en-GB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85B5C8-A383-478A-864C-B9A53B9B8324}"/>
              </a:ext>
            </a:extLst>
          </p:cNvPr>
          <p:cNvSpPr/>
          <p:nvPr/>
        </p:nvSpPr>
        <p:spPr>
          <a:xfrm>
            <a:off x="4280441" y="3227339"/>
            <a:ext cx="36311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/>
              <a:t>Commissioned by The </a:t>
            </a:r>
            <a:r>
              <a:rPr lang="en-GB" sz="1400" b="1" dirty="0" err="1"/>
              <a:t>PiXL</a:t>
            </a:r>
            <a:r>
              <a:rPr lang="en-GB" sz="1400" b="1" dirty="0"/>
              <a:t> Club Ltd. May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75C42-ABDB-1F4C-BBE3-7CBF597957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457" y="614462"/>
            <a:ext cx="5544107" cy="251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76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10D694B-19F1-EE41-BD03-F3F413BB1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200669" y="0"/>
            <a:ext cx="4991331" cy="5422092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B3FDAF5-0059-E444-A4F5-CE2DB89326E4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5712178" cy="775051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Facilitating subjects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7FD4737-E652-FA42-AC0A-B14153C09F17}"/>
              </a:ext>
            </a:extLst>
          </p:cNvPr>
          <p:cNvSpPr txBox="1">
            <a:spLocks/>
          </p:cNvSpPr>
          <p:nvPr/>
        </p:nvSpPr>
        <p:spPr>
          <a:xfrm>
            <a:off x="609602" y="3358444"/>
            <a:ext cx="2980265" cy="2377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200" b="1" dirty="0">
                <a:latin typeface="Helvetica Light" panose="020B0403020202020204" pitchFamily="34" charset="0"/>
              </a:rPr>
              <a:t>They are: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>
                <a:latin typeface="Helvetica Light" panose="020B0403020202020204" pitchFamily="34" charset="0"/>
              </a:rPr>
              <a:t> Chemistry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>
                <a:latin typeface="Helvetica Light" panose="020B0403020202020204" pitchFamily="34" charset="0"/>
              </a:rPr>
              <a:t> Physics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>
                <a:latin typeface="Helvetica Light" panose="020B0403020202020204" pitchFamily="34" charset="0"/>
              </a:rPr>
              <a:t> Biology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>
                <a:latin typeface="Helvetica Light" panose="020B0403020202020204" pitchFamily="34" charset="0"/>
              </a:rPr>
              <a:t> Maths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05A4C2-5F36-A947-857D-D0CA0FA9DAD1}"/>
              </a:ext>
            </a:extLst>
          </p:cNvPr>
          <p:cNvSpPr/>
          <p:nvPr/>
        </p:nvSpPr>
        <p:spPr>
          <a:xfrm>
            <a:off x="360423" y="1296520"/>
            <a:ext cx="68402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latin typeface="Helvetica Light" panose="020B0403020202020204" pitchFamily="34" charset="0"/>
              </a:rPr>
              <a:t>The Russell Group suggest that a group of facilitating A levels enable students to have a range of skills that are transferable to the workplace and also university.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739FD6-D115-7D44-B19B-69C32D203E0F}"/>
              </a:ext>
            </a:extLst>
          </p:cNvPr>
          <p:cNvSpPr/>
          <p:nvPr/>
        </p:nvSpPr>
        <p:spPr>
          <a:xfrm>
            <a:off x="3804355" y="3991820"/>
            <a:ext cx="38156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highlight>
                  <a:srgbClr val="00FF00"/>
                </a:highlight>
                <a:latin typeface="Helvetica Light" panose="020B0403020202020204" pitchFamily="34" charset="0"/>
              </a:rPr>
              <a:t>5. Geography</a:t>
            </a:r>
          </a:p>
          <a:p>
            <a:r>
              <a:rPr lang="en-GB" sz="3200" dirty="0">
                <a:latin typeface="Helvetica Light" panose="020B0403020202020204" pitchFamily="34" charset="0"/>
              </a:rPr>
              <a:t>6. History</a:t>
            </a:r>
          </a:p>
          <a:p>
            <a:r>
              <a:rPr lang="en-GB" sz="3200" dirty="0">
                <a:latin typeface="Helvetica Light" panose="020B0403020202020204" pitchFamily="34" charset="0"/>
              </a:rPr>
              <a:t>7. English literature</a:t>
            </a:r>
          </a:p>
          <a:p>
            <a:r>
              <a:rPr lang="en-GB" sz="3200" dirty="0">
                <a:latin typeface="Helvetica Light" panose="020B0403020202020204" pitchFamily="34" charset="0"/>
              </a:rPr>
              <a:t>8. Languages </a:t>
            </a:r>
          </a:p>
        </p:txBody>
      </p:sp>
    </p:spTree>
    <p:extLst>
      <p:ext uri="{BB962C8B-B14F-4D97-AF65-F5344CB8AC3E}">
        <p14:creationId xmlns:p14="http://schemas.microsoft.com/office/powerpoint/2010/main" val="60142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6447-2BBD-4727-B147-C511FE51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748"/>
            <a:ext cx="7192194" cy="1403400"/>
          </a:xfrm>
          <a:solidFill>
            <a:srgbClr val="8CC63E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is geography considered facilitating?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D8896-85E7-49E2-852E-0EE34A134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07" y="2073980"/>
            <a:ext cx="5357271" cy="3680393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Problem-solving</a:t>
            </a:r>
          </a:p>
          <a:p>
            <a:pPr>
              <a:spcBef>
                <a:spcPts val="22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High in numeracy and literacy skills </a:t>
            </a:r>
          </a:p>
          <a:p>
            <a:pPr>
              <a:spcBef>
                <a:spcPts val="22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Encourages working well and integrating with others </a:t>
            </a:r>
          </a:p>
          <a:p>
            <a:pPr>
              <a:spcBef>
                <a:spcPts val="22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Promotes empathy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0F05D-2C89-6246-819A-DB152051C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468" y="180622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6447-2BBD-4727-B147-C511FE51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748"/>
            <a:ext cx="7192194" cy="1403400"/>
          </a:xfrm>
          <a:solidFill>
            <a:srgbClr val="8CC63E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is geography considered facilitating?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D8896-85E7-49E2-852E-0EE34A134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51" y="1949803"/>
            <a:ext cx="5808827" cy="4146197"/>
          </a:xfrm>
        </p:spPr>
        <p:txBody>
          <a:bodyPr>
            <a:normAutofit lnSpcReduction="10000"/>
          </a:bodyPr>
          <a:lstStyle/>
          <a:p>
            <a:pPr>
              <a:spcBef>
                <a:spcPts val="22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Knowledge about different economies and world populations. </a:t>
            </a:r>
          </a:p>
          <a:p>
            <a:pPr>
              <a:spcBef>
                <a:spcPts val="22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Flexes and supports many other subjects.</a:t>
            </a:r>
          </a:p>
          <a:p>
            <a:pPr>
              <a:spcBef>
                <a:spcPts val="22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These skills make geography one of the most employable subjects.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39F53-C494-3C4D-8266-768C5677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178" y="1775262"/>
            <a:ext cx="4352833" cy="386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9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B8E8A53-944E-4DF8-BC81-69E202322C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F12C02-9339-4667-8AE4-7CAB7C1BFE37}"/>
              </a:ext>
            </a:extLst>
          </p:cNvPr>
          <p:cNvSpPr txBox="1"/>
          <p:nvPr/>
        </p:nvSpPr>
        <p:spPr>
          <a:xfrm>
            <a:off x="6386228" y="675505"/>
            <a:ext cx="52205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Helvetica Light" panose="020B0403020202020204" pitchFamily="34" charset="0"/>
              </a:rPr>
              <a:t>“The study of geography is about more than just memorising places on a map. It’s about </a:t>
            </a:r>
            <a:r>
              <a:rPr lang="en-GB" sz="2800" b="1" dirty="0">
                <a:latin typeface="Helvetica Light" panose="020B0403020202020204" pitchFamily="34" charset="0"/>
              </a:rPr>
              <a:t>understanding the complexity of our world</a:t>
            </a:r>
            <a:r>
              <a:rPr lang="en-GB" sz="2800" dirty="0">
                <a:latin typeface="Helvetica Light" panose="020B0403020202020204" pitchFamily="34" charset="0"/>
              </a:rPr>
              <a:t>, </a:t>
            </a:r>
            <a:r>
              <a:rPr lang="en-GB" sz="2800" b="1" dirty="0">
                <a:latin typeface="Helvetica Light" panose="020B0403020202020204" pitchFamily="34" charset="0"/>
              </a:rPr>
              <a:t>appreciating the diversity </a:t>
            </a:r>
            <a:r>
              <a:rPr lang="en-GB" sz="2800" dirty="0">
                <a:latin typeface="Helvetica Light" panose="020B0403020202020204" pitchFamily="34" charset="0"/>
              </a:rPr>
              <a:t>of cultures that exists across continents. And in the end, it’s about using all that </a:t>
            </a:r>
            <a:r>
              <a:rPr lang="en-GB" sz="2800" b="1" dirty="0">
                <a:latin typeface="Helvetica Light" panose="020B0403020202020204" pitchFamily="34" charset="0"/>
              </a:rPr>
              <a:t>knowledge to help bridge divides and bring people together</a:t>
            </a:r>
            <a:r>
              <a:rPr lang="en-GB" sz="2800" dirty="0">
                <a:latin typeface="Helvetica Light" panose="020B0403020202020204" pitchFamily="34" charset="0"/>
              </a:rPr>
              <a:t>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4A4B7B-B97B-4F04-BA28-AEE9E6681F92}"/>
              </a:ext>
            </a:extLst>
          </p:cNvPr>
          <p:cNvSpPr txBox="1"/>
          <p:nvPr/>
        </p:nvSpPr>
        <p:spPr>
          <a:xfrm>
            <a:off x="7480834" y="5659275"/>
            <a:ext cx="303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Helvetica Light" panose="020B0403020202020204" pitchFamily="34" charset="0"/>
              </a:rPr>
              <a:t>Barack Obama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1FCA2D-8FF0-4145-93AB-8B718EB5C7DD}"/>
              </a:ext>
            </a:extLst>
          </p:cNvPr>
          <p:cNvSpPr txBox="1">
            <a:spLocks/>
          </p:cNvSpPr>
          <p:nvPr/>
        </p:nvSpPr>
        <p:spPr>
          <a:xfrm>
            <a:off x="0" y="227192"/>
            <a:ext cx="6167848" cy="1403400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Helvetica Light" panose="020B0403020202020204" pitchFamily="34" charset="0"/>
              </a:rPr>
              <a:t> Where will geography take </a:t>
            </a:r>
          </a:p>
          <a:p>
            <a:r>
              <a:rPr lang="en-GB" dirty="0">
                <a:latin typeface="Helvetica Light" panose="020B0403020202020204" pitchFamily="34" charset="0"/>
              </a:rPr>
              <a:t> you?</a:t>
            </a:r>
          </a:p>
        </p:txBody>
      </p:sp>
    </p:spTree>
    <p:extLst>
      <p:ext uri="{BB962C8B-B14F-4D97-AF65-F5344CB8AC3E}">
        <p14:creationId xmlns:p14="http://schemas.microsoft.com/office/powerpoint/2010/main" val="3352094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4D67077-E350-A548-B9D9-47DD0EACDBC8}"/>
              </a:ext>
            </a:extLst>
          </p:cNvPr>
          <p:cNvSpPr/>
          <p:nvPr/>
        </p:nvSpPr>
        <p:spPr>
          <a:xfrm>
            <a:off x="-1524000" y="239888"/>
            <a:ext cx="6570133" cy="6378223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ED4A3-40AF-4445-9CF3-0E1232129CB4}"/>
              </a:ext>
            </a:extLst>
          </p:cNvPr>
          <p:cNvSpPr txBox="1"/>
          <p:nvPr/>
        </p:nvSpPr>
        <p:spPr>
          <a:xfrm>
            <a:off x="519289" y="1264356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elvetica Light" panose="020B0403020202020204" pitchFamily="34" charset="0"/>
              </a:rPr>
              <a:t>Geography will develop your character and culture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E3D71-06A3-AE4E-8866-3B3CDA42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936" y="606995"/>
            <a:ext cx="6548181" cy="433877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240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8850F5-E7F2-5348-908D-357ED8C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748"/>
            <a:ext cx="4876800" cy="958141"/>
          </a:xfrm>
          <a:solidFill>
            <a:srgbClr val="8CC63E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Leadership skills</a:t>
            </a:r>
          </a:p>
        </p:txBody>
      </p:sp>
      <p:pic>
        <p:nvPicPr>
          <p:cNvPr id="5" name="Picture 4" descr="A picture containing sculpture, building&#10;&#10;Description automatically generated">
            <a:extLst>
              <a:ext uri="{FF2B5EF4-FFF2-40B4-BE49-F238E27FC236}">
                <a16:creationId xmlns:a16="http://schemas.microsoft.com/office/drawing/2014/main" id="{4031BA3D-F8A3-F54E-953A-B592D5082C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3267" y="0"/>
            <a:ext cx="4418733" cy="480007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C97BAF-7561-4B43-9830-C93E700F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02" y="1560125"/>
            <a:ext cx="6586376" cy="454716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Geography enables you to understand the importance of both </a:t>
            </a:r>
            <a:r>
              <a:rPr lang="en-GB" b="1" dirty="0">
                <a:latin typeface="Helvetica Light" panose="020B0403020202020204" pitchFamily="34" charset="0"/>
              </a:rPr>
              <a:t>empathy and evidence-based decision making </a:t>
            </a:r>
            <a:r>
              <a:rPr lang="en-GB" dirty="0">
                <a:latin typeface="Helvetica Light" panose="020B0403020202020204" pitchFamily="34" charset="0"/>
              </a:rPr>
              <a:t>in effective leadership.</a:t>
            </a:r>
          </a:p>
          <a:p>
            <a:r>
              <a:rPr lang="en-GB" dirty="0">
                <a:latin typeface="Helvetica Light" panose="020B0403020202020204" pitchFamily="34" charset="0"/>
              </a:rPr>
              <a:t>It helps you understand that different </a:t>
            </a:r>
            <a:r>
              <a:rPr lang="en-GB" b="1" dirty="0">
                <a:latin typeface="Helvetica Light" panose="020B0403020202020204" pitchFamily="34" charset="0"/>
              </a:rPr>
              <a:t>people are motivated </a:t>
            </a:r>
            <a:r>
              <a:rPr lang="en-GB" dirty="0">
                <a:latin typeface="Helvetica Light" panose="020B0403020202020204" pitchFamily="34" charset="0"/>
              </a:rPr>
              <a:t>in different ways. </a:t>
            </a:r>
          </a:p>
          <a:p>
            <a:r>
              <a:rPr lang="en-GB" dirty="0">
                <a:latin typeface="Helvetica Light" panose="020B0403020202020204" pitchFamily="34" charset="0"/>
              </a:rPr>
              <a:t>You learn from your mistakes but also previous mistakes made by others that you learn about.</a:t>
            </a:r>
          </a:p>
          <a:p>
            <a:r>
              <a:rPr lang="en-GB" dirty="0">
                <a:latin typeface="Helvetica Light" panose="020B0403020202020204" pitchFamily="34" charset="0"/>
              </a:rPr>
              <a:t>You can </a:t>
            </a:r>
            <a:r>
              <a:rPr lang="en-GB" b="1" dirty="0">
                <a:latin typeface="Helvetica Light" panose="020B0403020202020204" pitchFamily="34" charset="0"/>
              </a:rPr>
              <a:t>critically think </a:t>
            </a:r>
            <a:r>
              <a:rPr lang="en-GB" dirty="0">
                <a:latin typeface="Helvetica Light" panose="020B0403020202020204" pitchFamily="34" charset="0"/>
              </a:rPr>
              <a:t>about how you can develop leadership skills to achieve others and your own future goals!</a:t>
            </a:r>
          </a:p>
          <a:p>
            <a:endParaRPr lang="en-GB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3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92AE14-F053-5949-90FB-E8E1582BC1AA}"/>
              </a:ext>
            </a:extLst>
          </p:cNvPr>
          <p:cNvSpPr txBox="1">
            <a:spLocks/>
          </p:cNvSpPr>
          <p:nvPr/>
        </p:nvSpPr>
        <p:spPr>
          <a:xfrm>
            <a:off x="-1" y="170748"/>
            <a:ext cx="6310489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Organisational skills</a:t>
            </a:r>
          </a:p>
        </p:txBody>
      </p:sp>
      <p:pic>
        <p:nvPicPr>
          <p:cNvPr id="5" name="Picture 4" descr="A picture containing stationary, envelope&#10;&#10;Description automatically generated">
            <a:extLst>
              <a:ext uri="{FF2B5EF4-FFF2-40B4-BE49-F238E27FC236}">
                <a16:creationId xmlns:a16="http://schemas.microsoft.com/office/drawing/2014/main" id="{FAFB9E31-39E6-4748-9F34-A86AA2B220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1"/>
          <a:stretch/>
        </p:blipFill>
        <p:spPr>
          <a:xfrm>
            <a:off x="7591715" y="0"/>
            <a:ext cx="4600284" cy="499729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DA749B-4C2A-EF41-B7FC-385616FE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96" y="1670478"/>
            <a:ext cx="6775525" cy="462872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Helvetica Light" panose="020B0403020202020204" pitchFamily="34" charset="0"/>
              </a:rPr>
              <a:t>Geography helps students understand that </a:t>
            </a:r>
            <a:r>
              <a:rPr lang="en-GB" sz="2400" b="1" dirty="0">
                <a:latin typeface="Helvetica Light" panose="020B0403020202020204" pitchFamily="34" charset="0"/>
              </a:rPr>
              <a:t>organised thinking </a:t>
            </a:r>
            <a:r>
              <a:rPr lang="en-GB" sz="2400" dirty="0">
                <a:latin typeface="Helvetica Light" panose="020B0403020202020204" pitchFamily="34" charset="0"/>
              </a:rPr>
              <a:t>can improve problem solving skills. A key transferable skill!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It enables you to understand that strong organisational skills require </a:t>
            </a:r>
            <a:r>
              <a:rPr lang="en-GB" sz="2400" b="1" dirty="0">
                <a:latin typeface="Helvetica Light" panose="020B0403020202020204" pitchFamily="34" charset="0"/>
              </a:rPr>
              <a:t>a mixture of methodical working and flexibility</a:t>
            </a:r>
            <a:r>
              <a:rPr lang="en-GB" sz="2400" dirty="0">
                <a:latin typeface="Helvetica Light" panose="020B0403020202020204" pitchFamily="34" charset="0"/>
              </a:rPr>
              <a:t>. 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Geography can help you </a:t>
            </a:r>
            <a:r>
              <a:rPr lang="en-GB" sz="2400" b="1" dirty="0">
                <a:latin typeface="Helvetica Light" panose="020B0403020202020204" pitchFamily="34" charset="0"/>
              </a:rPr>
              <a:t>organise your thoughts on how to approach challenges </a:t>
            </a:r>
            <a:r>
              <a:rPr lang="en-GB" sz="2400" dirty="0">
                <a:latin typeface="Helvetica Light" panose="020B0403020202020204" pitchFamily="34" charset="0"/>
              </a:rPr>
              <a:t>with a clear head. </a:t>
            </a:r>
          </a:p>
          <a:p>
            <a:r>
              <a:rPr lang="en-GB" sz="2400" b="1" dirty="0">
                <a:latin typeface="Helvetica Light" panose="020B0403020202020204" pitchFamily="34" charset="0"/>
              </a:rPr>
              <a:t>Assessing is a key skill </a:t>
            </a:r>
            <a:r>
              <a:rPr lang="en-GB" sz="2400" dirty="0">
                <a:latin typeface="Helvetica Light" panose="020B0403020202020204" pitchFamily="34" charset="0"/>
              </a:rPr>
              <a:t>in geography so the ability to between distinguish between what is important and what isn’t. </a:t>
            </a:r>
          </a:p>
          <a:p>
            <a:endParaRPr lang="en-GB" sz="2400" dirty="0">
              <a:latin typeface="Helvetica Light" panose="020B0403020202020204" pitchFamily="34" charset="0"/>
            </a:endParaRPr>
          </a:p>
          <a:p>
            <a:endParaRPr lang="en-GB" sz="2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5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B8A1F4D5-4E62-104A-9A12-77F0A663E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280694" y="0"/>
            <a:ext cx="4911306" cy="5335161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F6ED28-6C36-CE4D-AEAF-DE21A1768771}"/>
              </a:ext>
            </a:extLst>
          </p:cNvPr>
          <p:cNvSpPr txBox="1">
            <a:spLocks/>
          </p:cNvSpPr>
          <p:nvPr/>
        </p:nvSpPr>
        <p:spPr>
          <a:xfrm>
            <a:off x="-1" y="170748"/>
            <a:ext cx="6310489" cy="1116185"/>
          </a:xfrm>
          <a:prstGeom prst="rect">
            <a:avLst/>
          </a:prstGeom>
          <a:solidFill>
            <a:srgbClr val="8CC63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 Resilience skills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460209-77FA-4446-B9E8-6BD8E8621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77" y="1782056"/>
            <a:ext cx="5913211" cy="3462228"/>
          </a:xfrm>
        </p:spPr>
        <p:txBody>
          <a:bodyPr>
            <a:noAutofit/>
          </a:bodyPr>
          <a:lstStyle/>
          <a:p>
            <a:r>
              <a:rPr lang="en-GB" sz="2400" dirty="0">
                <a:latin typeface="Helvetica Light" panose="020B0403020202020204" pitchFamily="34" charset="0"/>
              </a:rPr>
              <a:t>Geography looks at areas where countries or leaders have shown resilience and therefore can identify the common barriers that make people want to give up.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 It enables you to understand the difference between self-evaluating and  self-criticising. Evaluation is a key high order skill for geographers!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The subject looks at problems and can focus on change of demands. For example in water and energy security. </a:t>
            </a:r>
          </a:p>
          <a:p>
            <a:endParaRPr lang="en-GB" sz="2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36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854</Words>
  <Application>Microsoft Macintosh PowerPoint</Application>
  <PresentationFormat>Widescreen</PresentationFormat>
  <Paragraphs>99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Helvetica Light</vt:lpstr>
      <vt:lpstr>Office Theme</vt:lpstr>
      <vt:lpstr>PowerPoint Presentation</vt:lpstr>
      <vt:lpstr>PowerPoint Presentation</vt:lpstr>
      <vt:lpstr>Why is geography considered facilitating?</vt:lpstr>
      <vt:lpstr>Why is geography considered facilitating?</vt:lpstr>
      <vt:lpstr>PowerPoint Presentation</vt:lpstr>
      <vt:lpstr>PowerPoint Presentation</vt:lpstr>
      <vt:lpstr> Leadership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Laura Hamilton</cp:lastModifiedBy>
  <cp:revision>23</cp:revision>
  <dcterms:created xsi:type="dcterms:W3CDTF">2019-04-28T16:44:27Z</dcterms:created>
  <dcterms:modified xsi:type="dcterms:W3CDTF">2019-05-04T12:01:00Z</dcterms:modified>
</cp:coreProperties>
</file>