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256" r:id="rId2"/>
    <p:sldId id="258" r:id="rId3"/>
    <p:sldId id="259" r:id="rId4"/>
    <p:sldId id="265" r:id="rId5"/>
    <p:sldId id="268" r:id="rId6"/>
    <p:sldId id="267" r:id="rId7"/>
    <p:sldId id="274" r:id="rId8"/>
    <p:sldId id="261" r:id="rId9"/>
    <p:sldId id="260" r:id="rId10"/>
    <p:sldId id="269" r:id="rId11"/>
    <p:sldId id="270" r:id="rId12"/>
    <p:sldId id="263" r:id="rId13"/>
    <p:sldId id="264" r:id="rId14"/>
    <p:sldId id="271" r:id="rId15"/>
    <p:sldId id="273" r:id="rId16"/>
    <p:sldId id="272" r:id="rId17"/>
    <p:sldId id="262" r:id="rId18"/>
    <p:sldId id="25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182F"/>
    <a:srgbClr val="5153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897" autoAdjust="0"/>
    <p:restoredTop sz="60124" autoAdjust="0"/>
  </p:normalViewPr>
  <p:slideViewPr>
    <p:cSldViewPr snapToGrid="0" snapToObjects="1" showGuides="1">
      <p:cViewPr varScale="1">
        <p:scale>
          <a:sx n="55" d="100"/>
          <a:sy n="55" d="100"/>
        </p:scale>
        <p:origin x="2456" y="18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2D9B67-1980-43B2-9941-720EE94ABA8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75C41E6-CCBF-42FA-B1DF-79750BF207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2EB740-A51E-44DB-B1CD-4CE9CF5CE7FE}" type="datetimeFigureOut">
              <a:rPr lang="en-GB" smtClean="0"/>
              <a:t>04/05/2019</a:t>
            </a:fld>
            <a:endParaRPr lang="en-GB"/>
          </a:p>
        </p:txBody>
      </p:sp>
      <p:sp>
        <p:nvSpPr>
          <p:cNvPr id="4" name="Footer Placeholder 3">
            <a:extLst>
              <a:ext uri="{FF2B5EF4-FFF2-40B4-BE49-F238E27FC236}">
                <a16:creationId xmlns:a16="http://schemas.microsoft.com/office/drawing/2014/main" id="{6F524F0A-701D-4FA5-958E-E98111E07A3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CB7A550-DA11-4CF5-BFFB-BAA9BB200B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CC07D3-9869-4343-A7B6-F7FDAE2D3BDB}" type="slidenum">
              <a:rPr lang="en-GB" smtClean="0"/>
              <a:t>‹#›</a:t>
            </a:fld>
            <a:endParaRPr lang="en-GB"/>
          </a:p>
        </p:txBody>
      </p:sp>
    </p:spTree>
    <p:extLst>
      <p:ext uri="{BB962C8B-B14F-4D97-AF65-F5344CB8AC3E}">
        <p14:creationId xmlns:p14="http://schemas.microsoft.com/office/powerpoint/2010/main" val="17249153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42A774-0278-4B47-BC0E-8CBC1E98D86A}" type="datetimeFigureOut">
              <a:rPr lang="en-GB" smtClean="0"/>
              <a:t>04/05/2019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F1D46C-FB51-41DB-9D4F-93F6BCB68C40}" type="slidenum">
              <a:rPr lang="en-GB" smtClean="0"/>
              <a:t>‹#›</a:t>
            </a:fld>
            <a:endParaRPr lang="en-GB"/>
          </a:p>
        </p:txBody>
      </p:sp>
    </p:spTree>
    <p:extLst>
      <p:ext uri="{BB962C8B-B14F-4D97-AF65-F5344CB8AC3E}">
        <p14:creationId xmlns:p14="http://schemas.microsoft.com/office/powerpoint/2010/main" val="487756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GVG4wgCqeEQ"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 pupils to think about what opportunities Maths A-Level presents.</a:t>
            </a:r>
          </a:p>
          <a:p>
            <a:r>
              <a:rPr lang="en-GB" dirty="0"/>
              <a:t>Career opportunities - People who have studied mathematics are in the fortunate position of having an excellent choice of career.</a:t>
            </a:r>
          </a:p>
          <a:p>
            <a:r>
              <a:rPr lang="en-GB" dirty="0"/>
              <a:t>Employability skills - employers highly value mathematics qualifications because students become better at thinking logically and analytically.</a:t>
            </a:r>
          </a:p>
          <a:p>
            <a:r>
              <a:rPr lang="en-GB" dirty="0"/>
              <a:t>Preparation for higher education - Anyone applying to study a degree in a STEM subject should consider taking Further Mathematics to at least AS level as the additional content helps ensure a successful progression to university.</a:t>
            </a:r>
          </a:p>
          <a:p>
            <a:r>
              <a:rPr lang="en-GB" dirty="0"/>
              <a:t>Supporting other subjects - mathematical skills you learn in A level Mathematics are of great benefit in other A level subjects such as physics, chemistry, biology, computing, geography, psychology, economics and business studies.</a:t>
            </a:r>
          </a:p>
          <a:p>
            <a:r>
              <a:rPr lang="en-GB" dirty="0"/>
              <a:t>Transferable skills - </a:t>
            </a:r>
            <a:r>
              <a:rPr lang="en-GB" sz="1200" b="0" i="0" kern="1200" dirty="0">
                <a:solidFill>
                  <a:schemeClr val="tx1"/>
                </a:solidFill>
                <a:effectLst/>
                <a:latin typeface="+mn-lt"/>
                <a:ea typeface="+mn-ea"/>
                <a:cs typeface="+mn-cs"/>
              </a:rPr>
              <a:t>The aspects of a student which are developed during a Mathematics course are easily extrapolated to other situations and areas. For example, rational and logical thought is something which is required in many areas, whether it is in a moral or career capacity.</a:t>
            </a:r>
            <a:endParaRPr lang="en-GB" dirty="0"/>
          </a:p>
          <a:p>
            <a:r>
              <a:rPr lang="en-GB" dirty="0"/>
              <a:t>Salary advantage - </a:t>
            </a:r>
            <a:r>
              <a:rPr lang="en-GB" sz="1200" b="0" i="0" kern="1200" dirty="0">
                <a:solidFill>
                  <a:schemeClr val="tx1"/>
                </a:solidFill>
                <a:effectLst/>
                <a:latin typeface="+mn-lt"/>
                <a:ea typeface="+mn-ea"/>
                <a:cs typeface="+mn-cs"/>
              </a:rPr>
              <a:t>graduates earn on average a significant amount higher than the average starting salary.</a:t>
            </a:r>
            <a:endParaRPr lang="en-GB" dirty="0"/>
          </a:p>
        </p:txBody>
      </p:sp>
      <p:sp>
        <p:nvSpPr>
          <p:cNvPr id="4" name="Slide Number Placeholder 3"/>
          <p:cNvSpPr>
            <a:spLocks noGrp="1"/>
          </p:cNvSpPr>
          <p:nvPr>
            <p:ph type="sldNum" sz="quarter" idx="5"/>
          </p:nvPr>
        </p:nvSpPr>
        <p:spPr/>
        <p:txBody>
          <a:bodyPr/>
          <a:lstStyle/>
          <a:p>
            <a:fld id="{9CF1D46C-FB51-41DB-9D4F-93F6BCB68C40}" type="slidenum">
              <a:rPr lang="en-GB" smtClean="0"/>
              <a:t>2</a:t>
            </a:fld>
            <a:endParaRPr lang="en-GB"/>
          </a:p>
        </p:txBody>
      </p:sp>
    </p:spTree>
    <p:extLst>
      <p:ext uri="{BB962C8B-B14F-4D97-AF65-F5344CB8AC3E}">
        <p14:creationId xmlns:p14="http://schemas.microsoft.com/office/powerpoint/2010/main" val="1713488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Organise yourself and you will have a good amount of free time throughout the week to pursue your own interests.</a:t>
            </a:r>
          </a:p>
          <a:p>
            <a:r>
              <a:rPr lang="en-GB" sz="1200" b="0" i="0" kern="1200" dirty="0">
                <a:solidFill>
                  <a:schemeClr val="tx1"/>
                </a:solidFill>
                <a:effectLst/>
                <a:latin typeface="+mn-lt"/>
                <a:ea typeface="+mn-ea"/>
                <a:cs typeface="+mn-cs"/>
              </a:rPr>
              <a:t>You will have to work and revise, so regardless of how easy or difficult you found your GCSEs, just go into your A Levels open-minded and ready to work.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Discuss Fixed and growth Mindset. </a:t>
            </a:r>
            <a:endParaRPr lang="en-GB" sz="1200" b="1" dirty="0"/>
          </a:p>
          <a:p>
            <a:r>
              <a:rPr lang="en-GB" sz="1200" dirty="0"/>
              <a:t>Fixed Mindset: reluctant to take on challenges; prefer to stay in your comfort zone; fearful of making mistakes; think it is important to 'look smart' in front of others; believe that talents and abilities are set in stone, you either have them or you don’t.</a:t>
            </a:r>
          </a:p>
          <a:p>
            <a:pPr>
              <a:lnSpc>
                <a:spcPct val="100000"/>
              </a:lnSpc>
            </a:pPr>
            <a:r>
              <a:rPr lang="en-GB" dirty="0"/>
              <a:t>Growth Mindset: </a:t>
            </a:r>
            <a:r>
              <a:rPr lang="en-GB" sz="1200" dirty="0"/>
              <a:t>believe that talents can be developed;  view mistakes as an opportunity to develop; are resilient; believe that effort creates success; think about how they learn.</a:t>
            </a:r>
          </a:p>
          <a:p>
            <a:endParaRPr lang="en-GB" dirty="0"/>
          </a:p>
        </p:txBody>
      </p:sp>
      <p:sp>
        <p:nvSpPr>
          <p:cNvPr id="4" name="Slide Number Placeholder 3"/>
          <p:cNvSpPr>
            <a:spLocks noGrp="1"/>
          </p:cNvSpPr>
          <p:nvPr>
            <p:ph type="sldNum" sz="quarter" idx="5"/>
          </p:nvPr>
        </p:nvSpPr>
        <p:spPr/>
        <p:txBody>
          <a:bodyPr/>
          <a:lstStyle/>
          <a:p>
            <a:fld id="{9CF1D46C-FB51-41DB-9D4F-93F6BCB68C40}" type="slidenum">
              <a:rPr lang="en-GB" smtClean="0"/>
              <a:t>3</a:t>
            </a:fld>
            <a:endParaRPr lang="en-GB"/>
          </a:p>
        </p:txBody>
      </p:sp>
    </p:spTree>
    <p:extLst>
      <p:ext uri="{BB962C8B-B14F-4D97-AF65-F5344CB8AC3E}">
        <p14:creationId xmlns:p14="http://schemas.microsoft.com/office/powerpoint/2010/main" val="3450144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https://www.youtube.com/watch?v=GVG4wgCqeEQ</a:t>
            </a:r>
            <a:endParaRPr lang="en-US" dirty="0"/>
          </a:p>
          <a:p>
            <a:endParaRPr lang="en-US" dirty="0"/>
          </a:p>
          <a:p>
            <a:r>
              <a:rPr lang="en-US" dirty="0"/>
              <a:t>Click the picture to play the video. We suggest you embed this to avoid ads and pop up. We are not able to do this due to our copyright restrictions.</a:t>
            </a:r>
          </a:p>
          <a:p>
            <a:endParaRPr lang="en-US" dirty="0"/>
          </a:p>
        </p:txBody>
      </p:sp>
      <p:sp>
        <p:nvSpPr>
          <p:cNvPr id="4" name="Slide Number Placeholder 3"/>
          <p:cNvSpPr>
            <a:spLocks noGrp="1"/>
          </p:cNvSpPr>
          <p:nvPr>
            <p:ph type="sldNum" sz="quarter" idx="5"/>
          </p:nvPr>
        </p:nvSpPr>
        <p:spPr/>
        <p:txBody>
          <a:bodyPr/>
          <a:lstStyle/>
          <a:p>
            <a:fld id="{9CF1D46C-FB51-41DB-9D4F-93F6BCB68C40}" type="slidenum">
              <a:rPr lang="en-GB" smtClean="0"/>
              <a:t>4</a:t>
            </a:fld>
            <a:endParaRPr lang="en-GB"/>
          </a:p>
        </p:txBody>
      </p:sp>
    </p:spTree>
    <p:extLst>
      <p:ext uri="{BB962C8B-B14F-4D97-AF65-F5344CB8AC3E}">
        <p14:creationId xmlns:p14="http://schemas.microsoft.com/office/powerpoint/2010/main" val="1339850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pupils to discuss how they think their character has developed throughout their school life. Have they become analytical in their thinking? Are they logical in their arguments?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Emphasise through gaining these skills they develop resilience and are able to think creatively and strategically in every situation. </a:t>
            </a:r>
          </a:p>
        </p:txBody>
      </p:sp>
      <p:sp>
        <p:nvSpPr>
          <p:cNvPr id="4" name="Slide Number Placeholder 3"/>
          <p:cNvSpPr>
            <a:spLocks noGrp="1"/>
          </p:cNvSpPr>
          <p:nvPr>
            <p:ph type="sldNum" sz="quarter" idx="5"/>
          </p:nvPr>
        </p:nvSpPr>
        <p:spPr/>
        <p:txBody>
          <a:bodyPr/>
          <a:lstStyle/>
          <a:p>
            <a:fld id="{9CF1D46C-FB51-41DB-9D4F-93F6BCB68C40}" type="slidenum">
              <a:rPr lang="en-GB" smtClean="0"/>
              <a:t>9</a:t>
            </a:fld>
            <a:endParaRPr lang="en-GB"/>
          </a:p>
        </p:txBody>
      </p:sp>
    </p:spTree>
    <p:extLst>
      <p:ext uri="{BB962C8B-B14F-4D97-AF65-F5344CB8AC3E}">
        <p14:creationId xmlns:p14="http://schemas.microsoft.com/office/powerpoint/2010/main" val="245550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pupils to discuss how they think their character has developed throughout their school life. Have they become analytical in their thinking? Are they logical in their arguments?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Emphasise through gaining these skills they develop resilience and are able to think creatively and strategically in every situation. </a:t>
            </a:r>
          </a:p>
        </p:txBody>
      </p:sp>
      <p:sp>
        <p:nvSpPr>
          <p:cNvPr id="4" name="Slide Number Placeholder 3"/>
          <p:cNvSpPr>
            <a:spLocks noGrp="1"/>
          </p:cNvSpPr>
          <p:nvPr>
            <p:ph type="sldNum" sz="quarter" idx="5"/>
          </p:nvPr>
        </p:nvSpPr>
        <p:spPr/>
        <p:txBody>
          <a:bodyPr/>
          <a:lstStyle/>
          <a:p>
            <a:fld id="{9CF1D46C-FB51-41DB-9D4F-93F6BCB68C40}" type="slidenum">
              <a:rPr lang="en-GB" smtClean="0"/>
              <a:t>10</a:t>
            </a:fld>
            <a:endParaRPr lang="en-GB"/>
          </a:p>
        </p:txBody>
      </p:sp>
    </p:spTree>
    <p:extLst>
      <p:ext uri="{BB962C8B-B14F-4D97-AF65-F5344CB8AC3E}">
        <p14:creationId xmlns:p14="http://schemas.microsoft.com/office/powerpoint/2010/main" val="3509790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pupils to discuss how they think their character has developed throughout their school life. Have they become analytical in their thinking? Are they logical in their arguments?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Emphasise through gaining these skills they develop resilience and are able to think creatively and strategically in every situation. </a:t>
            </a:r>
          </a:p>
        </p:txBody>
      </p:sp>
      <p:sp>
        <p:nvSpPr>
          <p:cNvPr id="4" name="Slide Number Placeholder 3"/>
          <p:cNvSpPr>
            <a:spLocks noGrp="1"/>
          </p:cNvSpPr>
          <p:nvPr>
            <p:ph type="sldNum" sz="quarter" idx="5"/>
          </p:nvPr>
        </p:nvSpPr>
        <p:spPr/>
        <p:txBody>
          <a:bodyPr/>
          <a:lstStyle/>
          <a:p>
            <a:fld id="{9CF1D46C-FB51-41DB-9D4F-93F6BCB68C40}" type="slidenum">
              <a:rPr lang="en-GB" smtClean="0"/>
              <a:t>11</a:t>
            </a:fld>
            <a:endParaRPr lang="en-GB"/>
          </a:p>
        </p:txBody>
      </p:sp>
    </p:spTree>
    <p:extLst>
      <p:ext uri="{BB962C8B-B14F-4D97-AF65-F5344CB8AC3E}">
        <p14:creationId xmlns:p14="http://schemas.microsoft.com/office/powerpoint/2010/main" val="2536883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 students to discuss what is going on with the colours in the numbers 1 to 20.</a:t>
            </a:r>
          </a:p>
          <a:p>
            <a:r>
              <a:rPr lang="en-GB" dirty="0"/>
              <a:t>Show video at 3:50 to 9:12</a:t>
            </a:r>
          </a:p>
        </p:txBody>
      </p:sp>
      <p:sp>
        <p:nvSpPr>
          <p:cNvPr id="4" name="Slide Number Placeholder 3"/>
          <p:cNvSpPr>
            <a:spLocks noGrp="1"/>
          </p:cNvSpPr>
          <p:nvPr>
            <p:ph type="sldNum" sz="quarter" idx="5"/>
          </p:nvPr>
        </p:nvSpPr>
        <p:spPr/>
        <p:txBody>
          <a:bodyPr/>
          <a:lstStyle/>
          <a:p>
            <a:fld id="{9CF1D46C-FB51-41DB-9D4F-93F6BCB68C40}" type="slidenum">
              <a:rPr lang="en-GB" smtClean="0"/>
              <a:t>12</a:t>
            </a:fld>
            <a:endParaRPr lang="en-GB"/>
          </a:p>
        </p:txBody>
      </p:sp>
    </p:spTree>
    <p:extLst>
      <p:ext uri="{BB962C8B-B14F-4D97-AF65-F5344CB8AC3E}">
        <p14:creationId xmlns:p14="http://schemas.microsoft.com/office/powerpoint/2010/main" val="1730895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98EB9E-2DBB-9949-91F6-88D5FE93BECE}" type="datetimeFigureOut">
              <a:rPr lang="en-US" smtClean="0"/>
              <a:t>5/4/19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599312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8EB9E-2DBB-9949-91F6-88D5FE93BECE}" type="datetimeFigureOut">
              <a:rPr lang="en-US" smtClean="0"/>
              <a:t>5/4/19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885958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8EB9E-2DBB-9949-91F6-88D5FE93BECE}" type="datetimeFigureOut">
              <a:rPr lang="en-US" smtClean="0"/>
              <a:t>5/4/19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803107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8EB9E-2DBB-9949-91F6-88D5FE93BECE}" type="datetimeFigureOut">
              <a:rPr lang="en-US" smtClean="0"/>
              <a:t>5/4/19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813114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98EB9E-2DBB-9949-91F6-88D5FE93BECE}" type="datetimeFigureOut">
              <a:rPr lang="en-US" smtClean="0"/>
              <a:t>5/4/19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571795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98EB9E-2DBB-9949-91F6-88D5FE93BECE}" type="datetimeFigureOut">
              <a:rPr lang="en-US" smtClean="0"/>
              <a:t>5/4/19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977181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98EB9E-2DBB-9949-91F6-88D5FE93BECE}" type="datetimeFigureOut">
              <a:rPr lang="en-US" smtClean="0"/>
              <a:t>5/4/19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681736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98EB9E-2DBB-9949-91F6-88D5FE93BECE}" type="datetimeFigureOut">
              <a:rPr lang="en-US" smtClean="0"/>
              <a:t>5/4/19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907564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8EB9E-2DBB-9949-91F6-88D5FE93BECE}" type="datetimeFigureOut">
              <a:rPr lang="en-US" smtClean="0"/>
              <a:t>5/4/19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655487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98EB9E-2DBB-9949-91F6-88D5FE93BECE}" type="datetimeFigureOut">
              <a:rPr lang="en-US" smtClean="0"/>
              <a:t>5/4/19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95639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98EB9E-2DBB-9949-91F6-88D5FE93BECE}" type="datetimeFigureOut">
              <a:rPr lang="en-US" smtClean="0"/>
              <a:t>5/4/19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318335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6507" y="312511"/>
            <a:ext cx="112789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6507" y="1825625"/>
            <a:ext cx="11278985" cy="368039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6507" y="58884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98EB9E-2DBB-9949-91F6-88D5FE93BECE}" type="datetimeFigureOut">
              <a:rPr lang="en-US" smtClean="0"/>
              <a:t>5/4/19</a:t>
            </a:fld>
            <a:endParaRPr lang="en-US"/>
          </a:p>
        </p:txBody>
      </p:sp>
      <p:sp>
        <p:nvSpPr>
          <p:cNvPr id="5" name="Footer Placeholder 4"/>
          <p:cNvSpPr>
            <a:spLocks noGrp="1"/>
          </p:cNvSpPr>
          <p:nvPr>
            <p:ph type="ftr" sz="quarter" idx="3"/>
          </p:nvPr>
        </p:nvSpPr>
        <p:spPr>
          <a:xfrm>
            <a:off x="3656907" y="58884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228907" y="5888494"/>
            <a:ext cx="213706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424D3-B686-0845-9AE1-586A25CF7D66}" type="slidenum">
              <a:rPr lang="en-US" smtClean="0"/>
              <a:t>‹#›</a:t>
            </a:fld>
            <a:endParaRPr lang="en-US"/>
          </a:p>
        </p:txBody>
      </p:sp>
      <p:sp>
        <p:nvSpPr>
          <p:cNvPr id="7" name="Rectangle 6">
            <a:extLst>
              <a:ext uri="{FF2B5EF4-FFF2-40B4-BE49-F238E27FC236}">
                <a16:creationId xmlns:a16="http://schemas.microsoft.com/office/drawing/2014/main" id="{ED1F95B5-F74C-497D-85CE-B233ECF9CF39}"/>
              </a:ext>
            </a:extLst>
          </p:cNvPr>
          <p:cNvSpPr/>
          <p:nvPr userDrawn="1"/>
        </p:nvSpPr>
        <p:spPr>
          <a:xfrm>
            <a:off x="0" y="6608618"/>
            <a:ext cx="12192000" cy="249382"/>
          </a:xfrm>
          <a:prstGeom prst="rect">
            <a:avLst/>
          </a:prstGeom>
          <a:solidFill>
            <a:srgbClr val="A21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FE4A915-AD95-4CD4-904F-147361E81113}"/>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893152" y="5646313"/>
            <a:ext cx="1245855" cy="906338"/>
          </a:xfrm>
          <a:prstGeom prst="rect">
            <a:avLst/>
          </a:prstGeom>
        </p:spPr>
      </p:pic>
    </p:spTree>
    <p:extLst>
      <p:ext uri="{BB962C8B-B14F-4D97-AF65-F5344CB8AC3E}">
        <p14:creationId xmlns:p14="http://schemas.microsoft.com/office/powerpoint/2010/main" val="1777675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youtube.com/watch?v=KzIimQkl6o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KzIimQkl6o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ytVneQUA5-c"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icould.com/explore/subject/maths" TargetMode="External"/><Relationship Id="rId2" Type="http://schemas.openxmlformats.org/officeDocument/2006/relationships/hyperlink" Target="http://www.icould.com/" TargetMode="External"/><Relationship Id="rId1" Type="http://schemas.openxmlformats.org/officeDocument/2006/relationships/slideLayout" Target="../slideLayouts/slideLayout2.xml"/><Relationship Id="rId5" Type="http://schemas.openxmlformats.org/officeDocument/2006/relationships/hyperlink" Target="https://careermap.co.uk/vacancies/Creative-Digital-Media-Apprenticeships/" TargetMode="External"/><Relationship Id="rId4" Type="http://schemas.openxmlformats.org/officeDocument/2006/relationships/hyperlink" Target="http://www.careermap.co.uk/"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GVG4wgCqeEQ"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C82105-A011-2349-AE76-AF699A222C66}"/>
              </a:ext>
            </a:extLst>
          </p:cNvPr>
          <p:cNvPicPr>
            <a:picLocks noChangeAspect="1"/>
          </p:cNvPicPr>
          <p:nvPr/>
        </p:nvPicPr>
        <p:blipFill>
          <a:blip r:embed="rId2"/>
          <a:stretch>
            <a:fillRect/>
          </a:stretch>
        </p:blipFill>
        <p:spPr>
          <a:xfrm>
            <a:off x="0" y="-1"/>
            <a:ext cx="12192000" cy="6612673"/>
          </a:xfrm>
          <a:prstGeom prst="rect">
            <a:avLst/>
          </a:prstGeom>
        </p:spPr>
      </p:pic>
      <p:sp>
        <p:nvSpPr>
          <p:cNvPr id="3" name="Subtitle 2">
            <a:extLst>
              <a:ext uri="{FF2B5EF4-FFF2-40B4-BE49-F238E27FC236}">
                <a16:creationId xmlns:a16="http://schemas.microsoft.com/office/drawing/2014/main" id="{D48B3EB5-5C83-4047-816E-506EC66AD553}"/>
              </a:ext>
            </a:extLst>
          </p:cNvPr>
          <p:cNvSpPr>
            <a:spLocks noGrp="1"/>
          </p:cNvSpPr>
          <p:nvPr>
            <p:ph type="subTitle" idx="1"/>
          </p:nvPr>
        </p:nvSpPr>
        <p:spPr>
          <a:xfrm>
            <a:off x="1523999" y="2774156"/>
            <a:ext cx="9144000" cy="2524675"/>
          </a:xfrm>
          <a:solidFill>
            <a:srgbClr val="A2182F"/>
          </a:solidFill>
        </p:spPr>
        <p:txBody>
          <a:bodyPr>
            <a:normAutofit/>
          </a:bodyPr>
          <a:lstStyle/>
          <a:p>
            <a:r>
              <a:rPr lang="en-GB" sz="8800" dirty="0">
                <a:solidFill>
                  <a:schemeClr val="bg1"/>
                </a:solidFill>
                <a:latin typeface="Helvetica Light" panose="020B0403020202020204" pitchFamily="34" charset="0"/>
              </a:rPr>
              <a:t>Why Study Maths? </a:t>
            </a:r>
          </a:p>
        </p:txBody>
      </p:sp>
      <p:pic>
        <p:nvPicPr>
          <p:cNvPr id="4" name="Picture 3">
            <a:extLst>
              <a:ext uri="{FF2B5EF4-FFF2-40B4-BE49-F238E27FC236}">
                <a16:creationId xmlns:a16="http://schemas.microsoft.com/office/drawing/2014/main" id="{30527EBF-21F9-FF4A-96B8-E1B1E93B43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4415883" cy="2002832"/>
          </a:xfrm>
          <a:prstGeom prst="rect">
            <a:avLst/>
          </a:prstGeom>
        </p:spPr>
      </p:pic>
    </p:spTree>
    <p:extLst>
      <p:ext uri="{BB962C8B-B14F-4D97-AF65-F5344CB8AC3E}">
        <p14:creationId xmlns:p14="http://schemas.microsoft.com/office/powerpoint/2010/main" val="4206023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440478-98E6-3043-9702-A0F68DB90A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31105" y="0"/>
            <a:ext cx="4415883" cy="6651644"/>
          </a:xfrm>
          <a:prstGeom prst="rect">
            <a:avLst/>
          </a:prstGeom>
        </p:spPr>
      </p:pic>
      <p:sp>
        <p:nvSpPr>
          <p:cNvPr id="2" name="Title 1">
            <a:extLst>
              <a:ext uri="{FF2B5EF4-FFF2-40B4-BE49-F238E27FC236}">
                <a16:creationId xmlns:a16="http://schemas.microsoft.com/office/drawing/2014/main" id="{455F4979-AAB8-4021-9569-CD5B3417DED7}"/>
              </a:ext>
            </a:extLst>
          </p:cNvPr>
          <p:cNvSpPr>
            <a:spLocks noGrp="1"/>
          </p:cNvSpPr>
          <p:nvPr>
            <p:ph type="title"/>
          </p:nvPr>
        </p:nvSpPr>
        <p:spPr>
          <a:xfrm>
            <a:off x="0" y="206356"/>
            <a:ext cx="7906908" cy="1325563"/>
          </a:xfrm>
          <a:solidFill>
            <a:srgbClr val="A2182F"/>
          </a:solidFill>
        </p:spPr>
        <p:txBody>
          <a:bodyPr/>
          <a:lstStyle/>
          <a:p>
            <a:pPr algn="ctr"/>
            <a:r>
              <a:rPr lang="en-GB" dirty="0">
                <a:solidFill>
                  <a:schemeClr val="bg1"/>
                </a:solidFill>
                <a:latin typeface="Helvetica Light" panose="020B0403020202020204" pitchFamily="34" charset="0"/>
              </a:rPr>
              <a:t>How does Maths develop character and culture?</a:t>
            </a:r>
          </a:p>
        </p:txBody>
      </p:sp>
      <p:sp>
        <p:nvSpPr>
          <p:cNvPr id="7" name="Content Placeholder 6">
            <a:extLst>
              <a:ext uri="{FF2B5EF4-FFF2-40B4-BE49-F238E27FC236}">
                <a16:creationId xmlns:a16="http://schemas.microsoft.com/office/drawing/2014/main" id="{C9481D85-BE9D-4E0E-AF48-3DAF80FCCE1A}"/>
              </a:ext>
            </a:extLst>
          </p:cNvPr>
          <p:cNvSpPr>
            <a:spLocks noGrp="1"/>
          </p:cNvSpPr>
          <p:nvPr>
            <p:ph idx="1"/>
          </p:nvPr>
        </p:nvSpPr>
        <p:spPr>
          <a:xfrm>
            <a:off x="501112" y="1840757"/>
            <a:ext cx="5829993" cy="3176486"/>
          </a:xfrm>
        </p:spPr>
        <p:txBody>
          <a:bodyPr>
            <a:normAutofit lnSpcReduction="10000"/>
          </a:bodyPr>
          <a:lstStyle/>
          <a:p>
            <a:pPr fontAlgn="base">
              <a:buFont typeface="Arial" panose="020B0604020202020204" pitchFamily="34" charset="0"/>
              <a:buChar char="•"/>
            </a:pPr>
            <a:r>
              <a:rPr lang="en-GB" dirty="0">
                <a:solidFill>
                  <a:srgbClr val="303030"/>
                </a:solidFill>
                <a:latin typeface="Helvetica Light" panose="020B0403020202020204" pitchFamily="34" charset="0"/>
              </a:rPr>
              <a:t>Critical thinking</a:t>
            </a:r>
          </a:p>
          <a:p>
            <a:pPr fontAlgn="base">
              <a:buFont typeface="Arial" panose="020B0604020202020204" pitchFamily="34" charset="0"/>
              <a:buChar char="•"/>
            </a:pPr>
            <a:r>
              <a:rPr lang="en-GB" dirty="0">
                <a:solidFill>
                  <a:srgbClr val="303030"/>
                </a:solidFill>
                <a:latin typeface="Helvetica Light" panose="020B0403020202020204" pitchFamily="34" charset="0"/>
              </a:rPr>
              <a:t>Problem-solving</a:t>
            </a:r>
          </a:p>
          <a:p>
            <a:pPr fontAlgn="base">
              <a:buFont typeface="Arial" panose="020B0604020202020204" pitchFamily="34" charset="0"/>
              <a:buChar char="•"/>
            </a:pPr>
            <a:r>
              <a:rPr lang="en-GB" dirty="0">
                <a:solidFill>
                  <a:srgbClr val="303030"/>
                </a:solidFill>
                <a:latin typeface="Helvetica Light" panose="020B0403020202020204" pitchFamily="34" charset="0"/>
              </a:rPr>
              <a:t>Analytical thinking</a:t>
            </a:r>
          </a:p>
          <a:p>
            <a:pPr fontAlgn="base">
              <a:buFont typeface="Arial" panose="020B0604020202020204" pitchFamily="34" charset="0"/>
              <a:buChar char="•"/>
            </a:pPr>
            <a:r>
              <a:rPr lang="en-GB" dirty="0">
                <a:solidFill>
                  <a:srgbClr val="303030"/>
                </a:solidFill>
                <a:latin typeface="Helvetica Light" panose="020B0403020202020204" pitchFamily="34" charset="0"/>
              </a:rPr>
              <a:t>Quantitative reasoning</a:t>
            </a:r>
          </a:p>
          <a:p>
            <a:pPr fontAlgn="base">
              <a:buFont typeface="Arial" panose="020B0604020202020204" pitchFamily="34" charset="0"/>
              <a:buChar char="•"/>
            </a:pPr>
            <a:r>
              <a:rPr lang="en-GB" dirty="0">
                <a:solidFill>
                  <a:srgbClr val="303030"/>
                </a:solidFill>
                <a:latin typeface="Helvetica Light" panose="020B0403020202020204" pitchFamily="34" charset="0"/>
              </a:rPr>
              <a:t>Ability to manipulate intricate ideas</a:t>
            </a:r>
          </a:p>
          <a:p>
            <a:r>
              <a:rPr lang="en-GB" dirty="0">
                <a:solidFill>
                  <a:srgbClr val="303030"/>
                </a:solidFill>
                <a:latin typeface="Helvetica Light" panose="020B0403020202020204" pitchFamily="34" charset="0"/>
              </a:rPr>
              <a:t>Independence</a:t>
            </a:r>
          </a:p>
        </p:txBody>
      </p:sp>
      <p:sp>
        <p:nvSpPr>
          <p:cNvPr id="10" name="Rectangle 9">
            <a:hlinkClick r:id="rId4"/>
            <a:extLst>
              <a:ext uri="{FF2B5EF4-FFF2-40B4-BE49-F238E27FC236}">
                <a16:creationId xmlns:a16="http://schemas.microsoft.com/office/drawing/2014/main" id="{8CA45EC1-B113-4CFD-AFC1-CECDB2DBAAC7}"/>
              </a:ext>
            </a:extLst>
          </p:cNvPr>
          <p:cNvSpPr/>
          <p:nvPr/>
        </p:nvSpPr>
        <p:spPr>
          <a:xfrm>
            <a:off x="732146" y="5702237"/>
            <a:ext cx="3127523" cy="461665"/>
          </a:xfrm>
          <a:prstGeom prst="rect">
            <a:avLst/>
          </a:prstGeom>
        </p:spPr>
        <p:txBody>
          <a:bodyPr wrap="none">
            <a:spAutoFit/>
          </a:bodyPr>
          <a:lstStyle/>
          <a:p>
            <a:r>
              <a:rPr lang="en-GB" sz="2400" b="1" dirty="0">
                <a:solidFill>
                  <a:schemeClr val="accent1">
                    <a:lumMod val="50000"/>
                  </a:schemeClr>
                </a:solidFill>
              </a:rPr>
              <a:t>Top 10 Movie Geniuses</a:t>
            </a:r>
          </a:p>
        </p:txBody>
      </p:sp>
    </p:spTree>
    <p:extLst>
      <p:ext uri="{BB962C8B-B14F-4D97-AF65-F5344CB8AC3E}">
        <p14:creationId xmlns:p14="http://schemas.microsoft.com/office/powerpoint/2010/main" val="2966687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F4979-AAB8-4021-9569-CD5B3417DED7}"/>
              </a:ext>
            </a:extLst>
          </p:cNvPr>
          <p:cNvSpPr>
            <a:spLocks noGrp="1"/>
          </p:cNvSpPr>
          <p:nvPr>
            <p:ph type="title"/>
          </p:nvPr>
        </p:nvSpPr>
        <p:spPr>
          <a:xfrm>
            <a:off x="0" y="206356"/>
            <a:ext cx="7906908" cy="1325563"/>
          </a:xfrm>
          <a:solidFill>
            <a:srgbClr val="A2182F"/>
          </a:solidFill>
        </p:spPr>
        <p:txBody>
          <a:bodyPr/>
          <a:lstStyle/>
          <a:p>
            <a:pPr algn="ctr"/>
            <a:r>
              <a:rPr lang="en-GB" dirty="0">
                <a:solidFill>
                  <a:schemeClr val="bg1"/>
                </a:solidFill>
                <a:latin typeface="Helvetica Light" panose="020B0403020202020204" pitchFamily="34" charset="0"/>
              </a:rPr>
              <a:t>How does Maths develop character and culture?</a:t>
            </a:r>
          </a:p>
        </p:txBody>
      </p:sp>
      <p:sp>
        <p:nvSpPr>
          <p:cNvPr id="9" name="Content Placeholder 6">
            <a:extLst>
              <a:ext uri="{FF2B5EF4-FFF2-40B4-BE49-F238E27FC236}">
                <a16:creationId xmlns:a16="http://schemas.microsoft.com/office/drawing/2014/main" id="{BC27B2A7-79F7-4428-BE8E-DAAD51601368}"/>
              </a:ext>
            </a:extLst>
          </p:cNvPr>
          <p:cNvSpPr txBox="1">
            <a:spLocks/>
          </p:cNvSpPr>
          <p:nvPr/>
        </p:nvSpPr>
        <p:spPr>
          <a:xfrm>
            <a:off x="437683" y="2140348"/>
            <a:ext cx="4758785" cy="31355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buFont typeface="Arial" panose="020B0604020202020204" pitchFamily="34" charset="0"/>
              <a:buChar char="•"/>
            </a:pPr>
            <a:r>
              <a:rPr lang="en-GB" dirty="0">
                <a:solidFill>
                  <a:srgbClr val="303030"/>
                </a:solidFill>
                <a:latin typeface="Helvetica Light" panose="020B0403020202020204" pitchFamily="34" charset="0"/>
              </a:rPr>
              <a:t>Construct logical arguments and expose illogical arguments</a:t>
            </a:r>
          </a:p>
          <a:p>
            <a:pPr fontAlgn="base">
              <a:buFont typeface="Arial" panose="020B0604020202020204" pitchFamily="34" charset="0"/>
              <a:buChar char="•"/>
            </a:pPr>
            <a:r>
              <a:rPr lang="en-GB" dirty="0">
                <a:solidFill>
                  <a:srgbClr val="303030"/>
                </a:solidFill>
                <a:latin typeface="Helvetica Light" panose="020B0403020202020204" pitchFamily="34" charset="0"/>
              </a:rPr>
              <a:t>Communication</a:t>
            </a:r>
          </a:p>
          <a:p>
            <a:pPr fontAlgn="base">
              <a:buFont typeface="Arial" panose="020B0604020202020204" pitchFamily="34" charset="0"/>
              <a:buChar char="•"/>
            </a:pPr>
            <a:r>
              <a:rPr lang="en-GB" dirty="0">
                <a:solidFill>
                  <a:srgbClr val="303030"/>
                </a:solidFill>
                <a:latin typeface="Helvetica Light" panose="020B0403020202020204" pitchFamily="34" charset="0"/>
              </a:rPr>
              <a:t>Time management</a:t>
            </a:r>
          </a:p>
          <a:p>
            <a:pPr fontAlgn="base">
              <a:buFont typeface="Arial" panose="020B0604020202020204" pitchFamily="34" charset="0"/>
              <a:buChar char="•"/>
            </a:pPr>
            <a:r>
              <a:rPr lang="en-GB" dirty="0">
                <a:solidFill>
                  <a:srgbClr val="303030"/>
                </a:solidFill>
                <a:latin typeface="Helvetica Light" panose="020B0403020202020204" pitchFamily="34" charset="0"/>
              </a:rPr>
              <a:t>Teamwork</a:t>
            </a:r>
          </a:p>
          <a:p>
            <a:endParaRPr lang="en-GB" dirty="0">
              <a:latin typeface="Helvetica Light" panose="020B0403020202020204" pitchFamily="34" charset="0"/>
            </a:endParaRPr>
          </a:p>
        </p:txBody>
      </p:sp>
      <p:sp>
        <p:nvSpPr>
          <p:cNvPr id="10" name="Rectangle 9">
            <a:hlinkClick r:id="rId3"/>
            <a:extLst>
              <a:ext uri="{FF2B5EF4-FFF2-40B4-BE49-F238E27FC236}">
                <a16:creationId xmlns:a16="http://schemas.microsoft.com/office/drawing/2014/main" id="{8CA45EC1-B113-4CFD-AFC1-CECDB2DBAAC7}"/>
              </a:ext>
            </a:extLst>
          </p:cNvPr>
          <p:cNvSpPr/>
          <p:nvPr/>
        </p:nvSpPr>
        <p:spPr>
          <a:xfrm>
            <a:off x="549195" y="5668015"/>
            <a:ext cx="3127523" cy="461665"/>
          </a:xfrm>
          <a:prstGeom prst="rect">
            <a:avLst/>
          </a:prstGeom>
        </p:spPr>
        <p:txBody>
          <a:bodyPr wrap="none">
            <a:spAutoFit/>
          </a:bodyPr>
          <a:lstStyle/>
          <a:p>
            <a:r>
              <a:rPr lang="en-GB" sz="2400" b="1" dirty="0">
                <a:solidFill>
                  <a:schemeClr val="accent1">
                    <a:lumMod val="50000"/>
                  </a:schemeClr>
                </a:solidFill>
              </a:rPr>
              <a:t>Top 10 Movie Geniuses</a:t>
            </a:r>
          </a:p>
        </p:txBody>
      </p:sp>
      <p:pic>
        <p:nvPicPr>
          <p:cNvPr id="5" name="Picture 4">
            <a:extLst>
              <a:ext uri="{FF2B5EF4-FFF2-40B4-BE49-F238E27FC236}">
                <a16:creationId xmlns:a16="http://schemas.microsoft.com/office/drawing/2014/main" id="{786065CC-C0A4-6842-B53D-8388C34343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63117" y="1795266"/>
            <a:ext cx="5442415" cy="4103581"/>
          </a:xfrm>
          <a:prstGeom prst="rect">
            <a:avLst/>
          </a:prstGeom>
        </p:spPr>
      </p:pic>
    </p:spTree>
    <p:extLst>
      <p:ext uri="{BB962C8B-B14F-4D97-AF65-F5344CB8AC3E}">
        <p14:creationId xmlns:p14="http://schemas.microsoft.com/office/powerpoint/2010/main" val="1772555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6A0EA-791B-4B3E-BFB6-154355E0EA8C}"/>
              </a:ext>
            </a:extLst>
          </p:cNvPr>
          <p:cNvSpPr>
            <a:spLocks noGrp="1"/>
          </p:cNvSpPr>
          <p:nvPr>
            <p:ph type="title"/>
          </p:nvPr>
        </p:nvSpPr>
        <p:spPr>
          <a:solidFill>
            <a:srgbClr val="A2182F"/>
          </a:solidFill>
        </p:spPr>
        <p:txBody>
          <a:bodyPr>
            <a:normAutofit/>
          </a:bodyPr>
          <a:lstStyle/>
          <a:p>
            <a:pPr algn="ctr"/>
            <a:r>
              <a:rPr lang="en-GB" sz="4000" b="1" dirty="0">
                <a:solidFill>
                  <a:schemeClr val="bg1"/>
                </a:solidFill>
                <a:latin typeface="Helvetica Light" panose="020B0403020202020204" pitchFamily="34" charset="0"/>
              </a:rPr>
              <a:t>DISCUSS: </a:t>
            </a:r>
            <a:r>
              <a:rPr lang="en-GB" sz="4000" dirty="0">
                <a:solidFill>
                  <a:schemeClr val="bg1"/>
                </a:solidFill>
                <a:latin typeface="Helvetica Light" panose="020B0403020202020204" pitchFamily="34" charset="0"/>
              </a:rPr>
              <a:t>What is going on with the colours?</a:t>
            </a:r>
          </a:p>
        </p:txBody>
      </p:sp>
      <p:sp>
        <p:nvSpPr>
          <p:cNvPr id="5" name="Rectangle 4">
            <a:hlinkClick r:id="rId3"/>
            <a:extLst>
              <a:ext uri="{FF2B5EF4-FFF2-40B4-BE49-F238E27FC236}">
                <a16:creationId xmlns:a16="http://schemas.microsoft.com/office/drawing/2014/main" id="{DB8280CA-C951-45F2-8827-CF390805C578}"/>
              </a:ext>
            </a:extLst>
          </p:cNvPr>
          <p:cNvSpPr/>
          <p:nvPr/>
        </p:nvSpPr>
        <p:spPr>
          <a:xfrm>
            <a:off x="4535549" y="5177619"/>
            <a:ext cx="3120899" cy="923330"/>
          </a:xfrm>
          <a:prstGeom prst="rect">
            <a:avLst/>
          </a:prstGeom>
          <a:solidFill>
            <a:srgbClr val="A2182F"/>
          </a:solidFill>
        </p:spPr>
        <p:txBody>
          <a:bodyPr wrap="square">
            <a:spAutoFit/>
          </a:bodyPr>
          <a:lstStyle/>
          <a:p>
            <a:pPr algn="ctr"/>
            <a:r>
              <a:rPr lang="en-GB" sz="5400" dirty="0">
                <a:solidFill>
                  <a:schemeClr val="bg1"/>
                </a:solidFill>
                <a:latin typeface="Helvetica Light" panose="020B0403020202020204" pitchFamily="34" charset="0"/>
              </a:rPr>
              <a:t>Video</a:t>
            </a:r>
          </a:p>
        </p:txBody>
      </p:sp>
      <p:pic>
        <p:nvPicPr>
          <p:cNvPr id="7" name="Picture 6">
            <a:extLst>
              <a:ext uri="{FF2B5EF4-FFF2-40B4-BE49-F238E27FC236}">
                <a16:creationId xmlns:a16="http://schemas.microsoft.com/office/drawing/2014/main" id="{5F9E8810-8AE4-40A2-A033-CA6D6F8538F5}"/>
              </a:ext>
            </a:extLst>
          </p:cNvPr>
          <p:cNvPicPr>
            <a:picLocks noChangeAspect="1"/>
          </p:cNvPicPr>
          <p:nvPr/>
        </p:nvPicPr>
        <p:blipFill>
          <a:blip r:embed="rId4"/>
          <a:stretch>
            <a:fillRect/>
          </a:stretch>
        </p:blipFill>
        <p:spPr>
          <a:xfrm>
            <a:off x="609807" y="1884085"/>
            <a:ext cx="10753725" cy="2771775"/>
          </a:xfrm>
          <a:prstGeom prst="rect">
            <a:avLst/>
          </a:prstGeom>
        </p:spPr>
      </p:pic>
    </p:spTree>
    <p:extLst>
      <p:ext uri="{BB962C8B-B14F-4D97-AF65-F5344CB8AC3E}">
        <p14:creationId xmlns:p14="http://schemas.microsoft.com/office/powerpoint/2010/main" val="2656003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58BF28-DC36-46FE-927F-6D3F66F1F6D0}"/>
              </a:ext>
            </a:extLst>
          </p:cNvPr>
          <p:cNvSpPr/>
          <p:nvPr/>
        </p:nvSpPr>
        <p:spPr>
          <a:xfrm>
            <a:off x="1902575" y="1435975"/>
            <a:ext cx="7899345" cy="1384995"/>
          </a:xfrm>
          <a:prstGeom prst="rect">
            <a:avLst/>
          </a:prstGeom>
          <a:ln w="28575">
            <a:solidFill>
              <a:srgbClr val="00B050"/>
            </a:solidFill>
          </a:ln>
        </p:spPr>
        <p:txBody>
          <a:bodyPr wrap="square">
            <a:spAutoFit/>
          </a:bodyPr>
          <a:lstStyle/>
          <a:p>
            <a:r>
              <a:rPr lang="en-GB" sz="2800" dirty="0">
                <a:latin typeface="Helvetica Light" panose="020B0403020202020204" pitchFamily="34" charset="0"/>
              </a:rPr>
              <a:t>“Adults with basic numeracy skills earn higher wages and are more likely to be in employment than those who fail to master these skills.”</a:t>
            </a:r>
          </a:p>
        </p:txBody>
      </p:sp>
      <p:sp>
        <p:nvSpPr>
          <p:cNvPr id="5" name="Rectangle 4">
            <a:extLst>
              <a:ext uri="{FF2B5EF4-FFF2-40B4-BE49-F238E27FC236}">
                <a16:creationId xmlns:a16="http://schemas.microsoft.com/office/drawing/2014/main" id="{6821C197-173D-401A-91CD-C4845D608233}"/>
              </a:ext>
            </a:extLst>
          </p:cNvPr>
          <p:cNvSpPr/>
          <p:nvPr/>
        </p:nvSpPr>
        <p:spPr>
          <a:xfrm>
            <a:off x="1902576" y="3439493"/>
            <a:ext cx="7899345" cy="2677656"/>
          </a:xfrm>
          <a:prstGeom prst="rect">
            <a:avLst/>
          </a:prstGeom>
          <a:ln w="31750">
            <a:solidFill>
              <a:schemeClr val="accent2">
                <a:lumMod val="75000"/>
              </a:schemeClr>
            </a:solidFill>
          </a:ln>
        </p:spPr>
        <p:txBody>
          <a:bodyPr wrap="square">
            <a:spAutoFit/>
          </a:bodyPr>
          <a:lstStyle/>
          <a:p>
            <a:r>
              <a:rPr lang="en-GB" sz="2800" dirty="0">
                <a:latin typeface="Helvetica Light" panose="020B0403020202020204" pitchFamily="34" charset="0"/>
              </a:rPr>
              <a:t>“Individuals who achieve five or more good GCSEs (including English and mathematics) as their highest qualification have a lifetime productivity gain worth around £100,000 compared to those with below level 2 or no qualifications.”</a:t>
            </a:r>
          </a:p>
        </p:txBody>
      </p:sp>
      <p:sp>
        <p:nvSpPr>
          <p:cNvPr id="8" name="Rectangle 7">
            <a:extLst>
              <a:ext uri="{FF2B5EF4-FFF2-40B4-BE49-F238E27FC236}">
                <a16:creationId xmlns:a16="http://schemas.microsoft.com/office/drawing/2014/main" id="{3F6F23C5-55F2-44C0-A5C2-2DAD3688A3A9}"/>
              </a:ext>
            </a:extLst>
          </p:cNvPr>
          <p:cNvSpPr/>
          <p:nvPr/>
        </p:nvSpPr>
        <p:spPr>
          <a:xfrm>
            <a:off x="23677" y="283661"/>
            <a:ext cx="10947228" cy="769441"/>
          </a:xfrm>
          <a:prstGeom prst="rect">
            <a:avLst/>
          </a:prstGeom>
          <a:solidFill>
            <a:srgbClr val="A2182F"/>
          </a:solidFill>
        </p:spPr>
        <p:txBody>
          <a:bodyPr wrap="none">
            <a:spAutoFit/>
          </a:bodyPr>
          <a:lstStyle/>
          <a:p>
            <a:r>
              <a:rPr lang="en-GB" sz="4400" dirty="0">
                <a:solidFill>
                  <a:schemeClr val="bg1"/>
                </a:solidFill>
                <a:latin typeface="Helvetica Light" panose="020B0403020202020204" pitchFamily="34" charset="0"/>
              </a:rPr>
              <a:t>The demand for mathematics is increasing</a:t>
            </a:r>
          </a:p>
        </p:txBody>
      </p:sp>
    </p:spTree>
    <p:extLst>
      <p:ext uri="{BB962C8B-B14F-4D97-AF65-F5344CB8AC3E}">
        <p14:creationId xmlns:p14="http://schemas.microsoft.com/office/powerpoint/2010/main" val="3739620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9A7CBC-D2F8-6248-A7B7-D597ED693D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985917" cy="6657278"/>
          </a:xfrm>
          <a:prstGeom prst="rect">
            <a:avLst/>
          </a:prstGeom>
        </p:spPr>
      </p:pic>
      <p:sp>
        <p:nvSpPr>
          <p:cNvPr id="7" name="Rectangle 6">
            <a:extLst>
              <a:ext uri="{FF2B5EF4-FFF2-40B4-BE49-F238E27FC236}">
                <a16:creationId xmlns:a16="http://schemas.microsoft.com/office/drawing/2014/main" id="{B4E31436-CC50-416B-B9B7-EE7AE5FB0C3A}"/>
              </a:ext>
            </a:extLst>
          </p:cNvPr>
          <p:cNvSpPr/>
          <p:nvPr/>
        </p:nvSpPr>
        <p:spPr>
          <a:xfrm>
            <a:off x="5370606" y="1392716"/>
            <a:ext cx="6182058" cy="3539430"/>
          </a:xfrm>
          <a:prstGeom prst="rect">
            <a:avLst/>
          </a:prstGeom>
          <a:solidFill>
            <a:schemeClr val="bg1"/>
          </a:solidFill>
          <a:ln w="31750">
            <a:solidFill>
              <a:schemeClr val="accent4">
                <a:lumMod val="50000"/>
              </a:schemeClr>
            </a:solidFill>
          </a:ln>
        </p:spPr>
        <p:txBody>
          <a:bodyPr wrap="square">
            <a:spAutoFit/>
          </a:bodyPr>
          <a:lstStyle/>
          <a:p>
            <a:r>
              <a:rPr lang="en-GB" sz="3200" dirty="0">
                <a:latin typeface="Helvetica Light" panose="020B0403020202020204" pitchFamily="34" charset="0"/>
              </a:rPr>
              <a:t>“Around half of individuals in jobs where mathematical sciences qualifications are essential were found to have salaries of £29,000 or more, compared with only 19 per cent of the UK workforce overall.”</a:t>
            </a:r>
          </a:p>
        </p:txBody>
      </p:sp>
      <p:sp>
        <p:nvSpPr>
          <p:cNvPr id="8" name="Rectangle 7">
            <a:extLst>
              <a:ext uri="{FF2B5EF4-FFF2-40B4-BE49-F238E27FC236}">
                <a16:creationId xmlns:a16="http://schemas.microsoft.com/office/drawing/2014/main" id="{3F6F23C5-55F2-44C0-A5C2-2DAD3688A3A9}"/>
              </a:ext>
            </a:extLst>
          </p:cNvPr>
          <p:cNvSpPr/>
          <p:nvPr/>
        </p:nvSpPr>
        <p:spPr>
          <a:xfrm>
            <a:off x="23677" y="283661"/>
            <a:ext cx="10947228" cy="769441"/>
          </a:xfrm>
          <a:prstGeom prst="rect">
            <a:avLst/>
          </a:prstGeom>
          <a:solidFill>
            <a:srgbClr val="A2182F"/>
          </a:solidFill>
        </p:spPr>
        <p:txBody>
          <a:bodyPr wrap="none">
            <a:spAutoFit/>
          </a:bodyPr>
          <a:lstStyle/>
          <a:p>
            <a:r>
              <a:rPr lang="en-GB" sz="4400" dirty="0">
                <a:solidFill>
                  <a:schemeClr val="bg1"/>
                </a:solidFill>
                <a:latin typeface="Helvetica Light" panose="020B0403020202020204" pitchFamily="34" charset="0"/>
              </a:rPr>
              <a:t>The demand for mathematics is increasing</a:t>
            </a:r>
          </a:p>
        </p:txBody>
      </p:sp>
    </p:spTree>
    <p:extLst>
      <p:ext uri="{BB962C8B-B14F-4D97-AF65-F5344CB8AC3E}">
        <p14:creationId xmlns:p14="http://schemas.microsoft.com/office/powerpoint/2010/main" val="3509231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8902A2-9CF2-404C-BA0F-3FFAEF7F9128}"/>
              </a:ext>
            </a:extLst>
          </p:cNvPr>
          <p:cNvSpPr/>
          <p:nvPr/>
        </p:nvSpPr>
        <p:spPr>
          <a:xfrm>
            <a:off x="569923" y="1480580"/>
            <a:ext cx="5526077" cy="4832092"/>
          </a:xfrm>
          <a:prstGeom prst="rect">
            <a:avLst/>
          </a:prstGeom>
          <a:ln w="31750">
            <a:solidFill>
              <a:schemeClr val="accent1"/>
            </a:solidFill>
          </a:ln>
        </p:spPr>
        <p:txBody>
          <a:bodyPr wrap="square">
            <a:spAutoFit/>
          </a:bodyPr>
          <a:lstStyle/>
          <a:p>
            <a:r>
              <a:rPr lang="en-GB" sz="2800" dirty="0">
                <a:latin typeface="Helvetica Light" panose="020B0403020202020204" pitchFamily="34" charset="0"/>
              </a:rPr>
              <a:t>“It is generally accepted that attaining A level mathematics bestows a significant wage premium. The often-cited work by Dolton and </a:t>
            </a:r>
            <a:r>
              <a:rPr lang="en-GB" sz="2800" dirty="0" err="1">
                <a:latin typeface="Helvetica Light" panose="020B0403020202020204" pitchFamily="34" charset="0"/>
              </a:rPr>
              <a:t>Vignoles</a:t>
            </a:r>
            <a:r>
              <a:rPr lang="en-GB" sz="2800" dirty="0">
                <a:latin typeface="Helvetica Light" panose="020B0403020202020204" pitchFamily="34" charset="0"/>
              </a:rPr>
              <a:t> demonstrated that graduates from 1980 with a mathematics A level were earning 7-10 per cent higher wages in their early thirties compared to those who took A levels in other subjects.”</a:t>
            </a:r>
          </a:p>
        </p:txBody>
      </p:sp>
      <p:sp>
        <p:nvSpPr>
          <p:cNvPr id="8" name="Rectangle 7">
            <a:extLst>
              <a:ext uri="{FF2B5EF4-FFF2-40B4-BE49-F238E27FC236}">
                <a16:creationId xmlns:a16="http://schemas.microsoft.com/office/drawing/2014/main" id="{3F6F23C5-55F2-44C0-A5C2-2DAD3688A3A9}"/>
              </a:ext>
            </a:extLst>
          </p:cNvPr>
          <p:cNvSpPr/>
          <p:nvPr/>
        </p:nvSpPr>
        <p:spPr>
          <a:xfrm>
            <a:off x="23677" y="283661"/>
            <a:ext cx="10947228" cy="769441"/>
          </a:xfrm>
          <a:prstGeom prst="rect">
            <a:avLst/>
          </a:prstGeom>
          <a:solidFill>
            <a:srgbClr val="A2182F"/>
          </a:solidFill>
        </p:spPr>
        <p:txBody>
          <a:bodyPr wrap="none">
            <a:spAutoFit/>
          </a:bodyPr>
          <a:lstStyle/>
          <a:p>
            <a:r>
              <a:rPr lang="en-GB" sz="4400" dirty="0">
                <a:solidFill>
                  <a:schemeClr val="bg1"/>
                </a:solidFill>
                <a:latin typeface="Helvetica Light" panose="020B0403020202020204" pitchFamily="34" charset="0"/>
              </a:rPr>
              <a:t>The demand for mathematics is increasing</a:t>
            </a:r>
          </a:p>
        </p:txBody>
      </p:sp>
      <p:pic>
        <p:nvPicPr>
          <p:cNvPr id="2" name="Picture 1">
            <a:extLst>
              <a:ext uri="{FF2B5EF4-FFF2-40B4-BE49-F238E27FC236}">
                <a16:creationId xmlns:a16="http://schemas.microsoft.com/office/drawing/2014/main" id="{DA3E28A4-998F-B148-8A38-4290E5EF50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21706" y="1730576"/>
            <a:ext cx="5100371" cy="3396847"/>
          </a:xfrm>
          <a:prstGeom prst="rect">
            <a:avLst/>
          </a:prstGeom>
        </p:spPr>
      </p:pic>
    </p:spTree>
    <p:extLst>
      <p:ext uri="{BB962C8B-B14F-4D97-AF65-F5344CB8AC3E}">
        <p14:creationId xmlns:p14="http://schemas.microsoft.com/office/powerpoint/2010/main" val="4145805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F6F23C5-55F2-44C0-A5C2-2DAD3688A3A9}"/>
              </a:ext>
            </a:extLst>
          </p:cNvPr>
          <p:cNvSpPr/>
          <p:nvPr/>
        </p:nvSpPr>
        <p:spPr>
          <a:xfrm>
            <a:off x="23677" y="283661"/>
            <a:ext cx="10947228" cy="769441"/>
          </a:xfrm>
          <a:prstGeom prst="rect">
            <a:avLst/>
          </a:prstGeom>
          <a:solidFill>
            <a:srgbClr val="A2182F"/>
          </a:solidFill>
        </p:spPr>
        <p:txBody>
          <a:bodyPr wrap="none">
            <a:spAutoFit/>
          </a:bodyPr>
          <a:lstStyle/>
          <a:p>
            <a:r>
              <a:rPr lang="en-GB" sz="4400" dirty="0">
                <a:solidFill>
                  <a:schemeClr val="bg1"/>
                </a:solidFill>
                <a:latin typeface="Helvetica Light" panose="020B0403020202020204" pitchFamily="34" charset="0"/>
              </a:rPr>
              <a:t>The demand for mathematics is increasing</a:t>
            </a:r>
          </a:p>
        </p:txBody>
      </p:sp>
      <p:sp>
        <p:nvSpPr>
          <p:cNvPr id="9" name="Rectangle 8">
            <a:extLst>
              <a:ext uri="{FF2B5EF4-FFF2-40B4-BE49-F238E27FC236}">
                <a16:creationId xmlns:a16="http://schemas.microsoft.com/office/drawing/2014/main" id="{43E215C7-0E0B-4FB9-9674-86CA80CB8CF5}"/>
              </a:ext>
            </a:extLst>
          </p:cNvPr>
          <p:cNvSpPr/>
          <p:nvPr/>
        </p:nvSpPr>
        <p:spPr>
          <a:xfrm>
            <a:off x="515459" y="1414444"/>
            <a:ext cx="5479775" cy="4401205"/>
          </a:xfrm>
          <a:prstGeom prst="rect">
            <a:avLst/>
          </a:prstGeom>
          <a:ln w="31750">
            <a:solidFill>
              <a:schemeClr val="bg2">
                <a:lumMod val="25000"/>
              </a:schemeClr>
            </a:solidFill>
          </a:ln>
        </p:spPr>
        <p:txBody>
          <a:bodyPr wrap="square">
            <a:spAutoFit/>
          </a:bodyPr>
          <a:lstStyle/>
          <a:p>
            <a:r>
              <a:rPr lang="en-GB" sz="2800" dirty="0">
                <a:latin typeface="Helvetica Light" panose="020B0403020202020204" pitchFamily="34" charset="0"/>
              </a:rPr>
              <a:t>“Between 2013 and 2020, employment in the UK is forecast to increase by 6 per cent, whilst demand for experts in software, data storage, retrieval and analysis is expected to rise by 160 per cent, reflecting the growing UK digital economy and the increasing amounts of data garnered from </a:t>
            </a:r>
            <a:r>
              <a:rPr lang="en-GB" sz="2800">
                <a:latin typeface="Helvetica Light" panose="020B0403020202020204" pitchFamily="34" charset="0"/>
              </a:rPr>
              <a:t>the internet.”</a:t>
            </a:r>
            <a:endParaRPr lang="en-GB" sz="2800" dirty="0">
              <a:latin typeface="Helvetica Light" panose="020B0403020202020204" pitchFamily="34" charset="0"/>
            </a:endParaRPr>
          </a:p>
        </p:txBody>
      </p:sp>
      <p:pic>
        <p:nvPicPr>
          <p:cNvPr id="2" name="Picture 1">
            <a:extLst>
              <a:ext uri="{FF2B5EF4-FFF2-40B4-BE49-F238E27FC236}">
                <a16:creationId xmlns:a16="http://schemas.microsoft.com/office/drawing/2014/main" id="{D5FE6B47-EE74-364A-ADA0-86886F80B6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7923" y="1805353"/>
            <a:ext cx="5546998" cy="3672113"/>
          </a:xfrm>
          <a:prstGeom prst="rect">
            <a:avLst/>
          </a:prstGeom>
        </p:spPr>
      </p:pic>
    </p:spTree>
    <p:extLst>
      <p:ext uri="{BB962C8B-B14F-4D97-AF65-F5344CB8AC3E}">
        <p14:creationId xmlns:p14="http://schemas.microsoft.com/office/powerpoint/2010/main" val="2414259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1A3D1B-BC92-2D42-A7CC-1135FF5FC9DE}"/>
              </a:ext>
            </a:extLst>
          </p:cNvPr>
          <p:cNvSpPr>
            <a:spLocks noGrp="1"/>
          </p:cNvSpPr>
          <p:nvPr>
            <p:ph idx="1"/>
          </p:nvPr>
        </p:nvSpPr>
        <p:spPr>
          <a:xfrm>
            <a:off x="456507" y="1638075"/>
            <a:ext cx="11278985" cy="4453444"/>
          </a:xfrm>
        </p:spPr>
        <p:txBody>
          <a:bodyPr>
            <a:normAutofit/>
          </a:bodyPr>
          <a:lstStyle/>
          <a:p>
            <a:pPr marL="0" indent="0">
              <a:buNone/>
            </a:pPr>
            <a:r>
              <a:rPr lang="en-US" dirty="0">
                <a:latin typeface="Helvetica Light" panose="020B0403020202020204" pitchFamily="34" charset="0"/>
              </a:rPr>
              <a:t>The website </a:t>
            </a:r>
            <a:r>
              <a:rPr lang="en-US" dirty="0">
                <a:latin typeface="Helvetica Light" panose="020B0403020202020204" pitchFamily="34" charset="0"/>
                <a:hlinkClick r:id="rId2"/>
              </a:rPr>
              <a:t>icould.com </a:t>
            </a:r>
            <a:r>
              <a:rPr lang="en-US" dirty="0">
                <a:latin typeface="Helvetica Light" panose="020B0403020202020204" pitchFamily="34" charset="0"/>
              </a:rPr>
              <a:t>offers a range of videos from professionals in the industry talking about their careers. Follow this link to see the range of careers available to you, and listen to people who are actually working within those:</a:t>
            </a:r>
          </a:p>
          <a:p>
            <a:pPr marL="0" indent="0" algn="ctr">
              <a:buNone/>
            </a:pPr>
            <a:r>
              <a:rPr lang="en-US" dirty="0">
                <a:latin typeface="Helvetica Light" panose="020B0403020202020204" pitchFamily="34" charset="0"/>
                <a:hlinkClick r:id="rId3"/>
              </a:rPr>
              <a:t>https://icould.com/explore/subject/maths</a:t>
            </a:r>
            <a:endParaRPr lang="en-US" dirty="0">
              <a:latin typeface="Helvetica Light" panose="020B0403020202020204" pitchFamily="34" charset="0"/>
            </a:endParaRPr>
          </a:p>
          <a:p>
            <a:pPr marL="0" indent="0" algn="ctr">
              <a:buNone/>
            </a:pPr>
            <a:endParaRPr lang="en-US" dirty="0">
              <a:latin typeface="Helvetica Light" panose="020B0403020202020204" pitchFamily="34" charset="0"/>
            </a:endParaRPr>
          </a:p>
          <a:p>
            <a:pPr marL="0" indent="0">
              <a:buNone/>
            </a:pPr>
            <a:r>
              <a:rPr lang="en-US" dirty="0">
                <a:latin typeface="Helvetica Light" panose="020B0403020202020204" pitchFamily="34" charset="0"/>
              </a:rPr>
              <a:t>Alongside this, </a:t>
            </a:r>
            <a:r>
              <a:rPr lang="en-US" dirty="0">
                <a:latin typeface="Helvetica Light" panose="020B0403020202020204" pitchFamily="34" charset="0"/>
                <a:hlinkClick r:id="rId4"/>
              </a:rPr>
              <a:t>careermap.co.uk </a:t>
            </a:r>
            <a:r>
              <a:rPr lang="en-US" dirty="0">
                <a:latin typeface="Helvetica Light" panose="020B0403020202020204" pitchFamily="34" charset="0"/>
              </a:rPr>
              <a:t>provide further information regarding careers:</a:t>
            </a:r>
          </a:p>
          <a:p>
            <a:pPr marL="0" indent="0">
              <a:buNone/>
            </a:pPr>
            <a:r>
              <a:rPr lang="en-US" dirty="0">
                <a:latin typeface="Helvetica Light" panose="020B0403020202020204" pitchFamily="34" charset="0"/>
              </a:rPr>
              <a:t> </a:t>
            </a:r>
            <a:r>
              <a:rPr lang="en-US" dirty="0">
                <a:latin typeface="Helvetica Light" panose="020B0403020202020204" pitchFamily="34" charset="0"/>
                <a:hlinkClick r:id="rId5"/>
              </a:rPr>
              <a:t>https://careermap.co.uk</a:t>
            </a:r>
            <a:endParaRPr lang="en-US" dirty="0">
              <a:latin typeface="Helvetica Light" panose="020B0403020202020204" pitchFamily="34" charset="0"/>
            </a:endParaRPr>
          </a:p>
        </p:txBody>
      </p:sp>
      <p:sp>
        <p:nvSpPr>
          <p:cNvPr id="4" name="Rectangle 3">
            <a:extLst>
              <a:ext uri="{FF2B5EF4-FFF2-40B4-BE49-F238E27FC236}">
                <a16:creationId xmlns:a16="http://schemas.microsoft.com/office/drawing/2014/main" id="{7139B913-B287-FC49-94AD-8E592EF96824}"/>
              </a:ext>
            </a:extLst>
          </p:cNvPr>
          <p:cNvSpPr/>
          <p:nvPr/>
        </p:nvSpPr>
        <p:spPr>
          <a:xfrm>
            <a:off x="23677" y="283661"/>
            <a:ext cx="4955203" cy="769441"/>
          </a:xfrm>
          <a:prstGeom prst="rect">
            <a:avLst/>
          </a:prstGeom>
          <a:solidFill>
            <a:srgbClr val="A2182F"/>
          </a:solidFill>
        </p:spPr>
        <p:txBody>
          <a:bodyPr wrap="none">
            <a:spAutoFit/>
          </a:bodyPr>
          <a:lstStyle/>
          <a:p>
            <a:r>
              <a:rPr lang="en-GB" sz="4400" dirty="0">
                <a:solidFill>
                  <a:schemeClr val="bg1"/>
                </a:solidFill>
                <a:latin typeface="Helvetica Light" panose="020B0403020202020204" pitchFamily="34" charset="0"/>
              </a:rPr>
              <a:t>Further Information</a:t>
            </a:r>
          </a:p>
        </p:txBody>
      </p:sp>
    </p:spTree>
    <p:extLst>
      <p:ext uri="{BB962C8B-B14F-4D97-AF65-F5344CB8AC3E}">
        <p14:creationId xmlns:p14="http://schemas.microsoft.com/office/powerpoint/2010/main" val="187448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96E2C68-F7F8-4D80-8D09-CFC3EF03726F}"/>
              </a:ext>
            </a:extLst>
          </p:cNvPr>
          <p:cNvSpPr txBox="1"/>
          <p:nvPr/>
        </p:nvSpPr>
        <p:spPr>
          <a:xfrm>
            <a:off x="2049432" y="3633453"/>
            <a:ext cx="8093136" cy="2369880"/>
          </a:xfrm>
          <a:prstGeom prst="rect">
            <a:avLst/>
          </a:prstGeom>
          <a:noFill/>
          <a:ln w="53975" cap="sq" cmpd="dbl">
            <a:solidFill>
              <a:schemeClr val="bg1">
                <a:lumMod val="50000"/>
              </a:schemeClr>
            </a:solidFill>
            <a:prstDash val="solid"/>
            <a:miter lim="800000"/>
          </a:ln>
        </p:spPr>
        <p:txBody>
          <a:bodyPr wrap="square" rtlCol="0">
            <a:spAutoFit/>
          </a:bodyPr>
          <a:lstStyle/>
          <a:p>
            <a:endParaRPr lang="en-US" sz="1400" dirty="0"/>
          </a:p>
          <a:p>
            <a:r>
              <a:rPr lang="en-US" sz="1200" dirty="0"/>
              <a:t>This resource is strictly for the use of member schools for as long as they remain members of The </a:t>
            </a:r>
            <a:r>
              <a:rPr lang="en-US" sz="1200" dirty="0" err="1"/>
              <a:t>PiXL</a:t>
            </a:r>
            <a:r>
              <a:rPr lang="en-US" sz="1200" dirty="0"/>
              <a:t> Club. It may not be copied, sold, or transferred to a third party or used by the school after membership ceases. Until such time it may be freely used within the member school.</a:t>
            </a:r>
            <a:endParaRPr lang="en-GB" sz="1200" dirty="0"/>
          </a:p>
          <a:p>
            <a:r>
              <a:rPr lang="en-US" sz="1200" dirty="0"/>
              <a:t> </a:t>
            </a:r>
            <a:endParaRPr lang="en-GB" sz="1200" dirty="0"/>
          </a:p>
          <a:p>
            <a:r>
              <a:rPr lang="en-US" sz="1200" dirty="0"/>
              <a:t>All opinions and contributions are those of the authors. The contents of this resource are not connected with, or endorsed by, any other company, </a:t>
            </a:r>
            <a:r>
              <a:rPr lang="en-US" sz="1200" dirty="0" err="1"/>
              <a:t>organisation</a:t>
            </a:r>
            <a:r>
              <a:rPr lang="en-US" sz="1200" dirty="0"/>
              <a:t> or institution. These papers were made by teachers in good faith based upon our understanding to date. </a:t>
            </a:r>
            <a:endParaRPr lang="en-GB" sz="1200" dirty="0"/>
          </a:p>
          <a:p>
            <a:r>
              <a:rPr lang="en-US" sz="1200" dirty="0"/>
              <a:t> </a:t>
            </a:r>
            <a:endParaRPr lang="en-GB" sz="1200" dirty="0"/>
          </a:p>
          <a:p>
            <a:r>
              <a:rPr lang="en-US" sz="1200" dirty="0" err="1"/>
              <a:t>PiXL</a:t>
            </a:r>
            <a:r>
              <a:rPr lang="en-US" sz="1200" dirty="0"/>
              <a:t> Club Ltd </a:t>
            </a:r>
            <a:r>
              <a:rPr lang="en-US" sz="1200" dirty="0" err="1"/>
              <a:t>endeavour</a:t>
            </a:r>
            <a:r>
              <a:rPr lang="en-US" sz="1200" dirty="0"/>
              <a:t> to trace and contact copyright owners. If there are any inadvertent omissions or errors in the acknowledgements or usage, this is unintended and </a:t>
            </a:r>
            <a:r>
              <a:rPr lang="en-US" sz="1200" dirty="0" err="1"/>
              <a:t>PiXL</a:t>
            </a:r>
            <a:r>
              <a:rPr lang="en-US" sz="1200" dirty="0"/>
              <a:t> will remedy these on written notification.</a:t>
            </a:r>
          </a:p>
          <a:p>
            <a:endParaRPr lang="en-GB" sz="1400" dirty="0"/>
          </a:p>
        </p:txBody>
      </p:sp>
      <p:sp>
        <p:nvSpPr>
          <p:cNvPr id="2" name="Rectangle 1">
            <a:extLst>
              <a:ext uri="{FF2B5EF4-FFF2-40B4-BE49-F238E27FC236}">
                <a16:creationId xmlns:a16="http://schemas.microsoft.com/office/drawing/2014/main" id="{E085B5C8-A383-478A-864C-B9A53B9B8324}"/>
              </a:ext>
            </a:extLst>
          </p:cNvPr>
          <p:cNvSpPr/>
          <p:nvPr/>
        </p:nvSpPr>
        <p:spPr>
          <a:xfrm>
            <a:off x="4280441" y="3227339"/>
            <a:ext cx="3631122" cy="307777"/>
          </a:xfrm>
          <a:prstGeom prst="rect">
            <a:avLst/>
          </a:prstGeom>
        </p:spPr>
        <p:txBody>
          <a:bodyPr wrap="none">
            <a:spAutoFit/>
          </a:bodyPr>
          <a:lstStyle/>
          <a:p>
            <a:pPr algn="ctr"/>
            <a:r>
              <a:rPr lang="en-GB" sz="1400" b="1" dirty="0"/>
              <a:t>Commissioned by The </a:t>
            </a:r>
            <a:r>
              <a:rPr lang="en-GB" sz="1400" b="1" dirty="0" err="1"/>
              <a:t>PiXL</a:t>
            </a:r>
            <a:r>
              <a:rPr lang="en-GB" sz="1400" b="1" dirty="0"/>
              <a:t> Club Ltd. May 2019</a:t>
            </a:r>
          </a:p>
        </p:txBody>
      </p:sp>
      <p:pic>
        <p:nvPicPr>
          <p:cNvPr id="4" name="Picture 3">
            <a:extLst>
              <a:ext uri="{FF2B5EF4-FFF2-40B4-BE49-F238E27FC236}">
                <a16:creationId xmlns:a16="http://schemas.microsoft.com/office/drawing/2014/main" id="{448265EB-5EAA-D24E-9B7F-C41AE9DFF5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69888" y="512955"/>
            <a:ext cx="5252224" cy="2382156"/>
          </a:xfrm>
          <a:prstGeom prst="rect">
            <a:avLst/>
          </a:prstGeom>
        </p:spPr>
      </p:pic>
    </p:spTree>
    <p:extLst>
      <p:ext uri="{BB962C8B-B14F-4D97-AF65-F5344CB8AC3E}">
        <p14:creationId xmlns:p14="http://schemas.microsoft.com/office/powerpoint/2010/main" val="3054447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B0E97-96E0-4C0A-A3C2-CCD9E055AA73}"/>
              </a:ext>
            </a:extLst>
          </p:cNvPr>
          <p:cNvSpPr>
            <a:spLocks noGrp="1"/>
          </p:cNvSpPr>
          <p:nvPr>
            <p:ph type="title"/>
          </p:nvPr>
        </p:nvSpPr>
        <p:spPr>
          <a:xfrm>
            <a:off x="0" y="312511"/>
            <a:ext cx="7282439" cy="876209"/>
          </a:xfrm>
          <a:solidFill>
            <a:srgbClr val="A2182F"/>
          </a:solidFill>
        </p:spPr>
        <p:txBody>
          <a:bodyPr/>
          <a:lstStyle/>
          <a:p>
            <a:pPr algn="ctr"/>
            <a:r>
              <a:rPr lang="en-GB" dirty="0">
                <a:solidFill>
                  <a:schemeClr val="bg1"/>
                </a:solidFill>
                <a:latin typeface="Helvetica Light" panose="020B0403020202020204" pitchFamily="34" charset="0"/>
              </a:rPr>
              <a:t>Why is Maths Important?</a:t>
            </a:r>
          </a:p>
        </p:txBody>
      </p:sp>
      <p:sp>
        <p:nvSpPr>
          <p:cNvPr id="3" name="Content Placeholder 2">
            <a:extLst>
              <a:ext uri="{FF2B5EF4-FFF2-40B4-BE49-F238E27FC236}">
                <a16:creationId xmlns:a16="http://schemas.microsoft.com/office/drawing/2014/main" id="{BB89A27C-91C6-450E-A97F-36AD43AE582C}"/>
              </a:ext>
            </a:extLst>
          </p:cNvPr>
          <p:cNvSpPr>
            <a:spLocks noGrp="1"/>
          </p:cNvSpPr>
          <p:nvPr>
            <p:ph idx="1"/>
          </p:nvPr>
        </p:nvSpPr>
        <p:spPr>
          <a:xfrm>
            <a:off x="289724" y="2514165"/>
            <a:ext cx="6379190" cy="3746764"/>
          </a:xfrm>
        </p:spPr>
        <p:txBody>
          <a:bodyPr>
            <a:normAutofit fontScale="92500" lnSpcReduction="20000"/>
          </a:bodyPr>
          <a:lstStyle/>
          <a:p>
            <a:pPr>
              <a:spcBef>
                <a:spcPts val="1600"/>
              </a:spcBef>
            </a:pPr>
            <a:r>
              <a:rPr lang="en-GB" sz="3600" dirty="0">
                <a:latin typeface="Helvetica Light" panose="020B0403020202020204" pitchFamily="34" charset="0"/>
              </a:rPr>
              <a:t>Career opportunities</a:t>
            </a:r>
          </a:p>
          <a:p>
            <a:pPr>
              <a:spcBef>
                <a:spcPts val="1600"/>
              </a:spcBef>
            </a:pPr>
            <a:r>
              <a:rPr lang="en-GB" sz="3600" dirty="0">
                <a:latin typeface="Helvetica Light" panose="020B0403020202020204" pitchFamily="34" charset="0"/>
              </a:rPr>
              <a:t>Employability skills</a:t>
            </a:r>
          </a:p>
          <a:p>
            <a:pPr>
              <a:spcBef>
                <a:spcPts val="1600"/>
              </a:spcBef>
            </a:pPr>
            <a:r>
              <a:rPr lang="en-GB" sz="3600" dirty="0">
                <a:latin typeface="Helvetica Light" panose="020B0403020202020204" pitchFamily="34" charset="0"/>
              </a:rPr>
              <a:t>Preparation for higher education</a:t>
            </a:r>
          </a:p>
          <a:p>
            <a:pPr>
              <a:spcBef>
                <a:spcPts val="1600"/>
              </a:spcBef>
            </a:pPr>
            <a:r>
              <a:rPr lang="en-GB" sz="3600" dirty="0">
                <a:latin typeface="Helvetica Light" panose="020B0403020202020204" pitchFamily="34" charset="0"/>
              </a:rPr>
              <a:t>Supporting other subjects</a:t>
            </a:r>
          </a:p>
          <a:p>
            <a:pPr>
              <a:spcBef>
                <a:spcPts val="1600"/>
              </a:spcBef>
            </a:pPr>
            <a:r>
              <a:rPr lang="en-GB" sz="3600" dirty="0">
                <a:latin typeface="Helvetica Light" panose="020B0403020202020204" pitchFamily="34" charset="0"/>
              </a:rPr>
              <a:t>Transferable skills</a:t>
            </a:r>
          </a:p>
          <a:p>
            <a:pPr>
              <a:spcBef>
                <a:spcPts val="1600"/>
              </a:spcBef>
            </a:pPr>
            <a:r>
              <a:rPr lang="en-GB" sz="3600" dirty="0">
                <a:latin typeface="Helvetica Light" panose="020B0403020202020204" pitchFamily="34" charset="0"/>
              </a:rPr>
              <a:t>Salary advantage</a:t>
            </a:r>
          </a:p>
          <a:p>
            <a:pPr marL="0" indent="0">
              <a:spcBef>
                <a:spcPts val="1600"/>
              </a:spcBef>
              <a:buNone/>
            </a:pPr>
            <a:endParaRPr lang="en-GB" sz="3600" dirty="0">
              <a:latin typeface="Helvetica Light" panose="020B0403020202020204" pitchFamily="34" charset="0"/>
            </a:endParaRPr>
          </a:p>
        </p:txBody>
      </p:sp>
      <p:sp>
        <p:nvSpPr>
          <p:cNvPr id="4" name="Rectangle 3">
            <a:extLst>
              <a:ext uri="{FF2B5EF4-FFF2-40B4-BE49-F238E27FC236}">
                <a16:creationId xmlns:a16="http://schemas.microsoft.com/office/drawing/2014/main" id="{7FE61110-DE31-4B98-9C7C-9DB3994077FB}"/>
              </a:ext>
            </a:extLst>
          </p:cNvPr>
          <p:cNvSpPr/>
          <p:nvPr/>
        </p:nvSpPr>
        <p:spPr>
          <a:xfrm>
            <a:off x="456507" y="1528277"/>
            <a:ext cx="5647700" cy="646331"/>
          </a:xfrm>
          <a:prstGeom prst="rect">
            <a:avLst/>
          </a:prstGeom>
        </p:spPr>
        <p:txBody>
          <a:bodyPr wrap="none">
            <a:spAutoFit/>
          </a:bodyPr>
          <a:lstStyle/>
          <a:p>
            <a:r>
              <a:rPr lang="en-GB" sz="3600" b="1" dirty="0">
                <a:solidFill>
                  <a:srgbClr val="A2182F"/>
                </a:solidFill>
                <a:latin typeface="Helvetica Light" panose="020B0403020202020204" pitchFamily="34" charset="0"/>
              </a:rPr>
              <a:t>Why study Maths A-Level?</a:t>
            </a:r>
          </a:p>
        </p:txBody>
      </p:sp>
      <p:pic>
        <p:nvPicPr>
          <p:cNvPr id="6" name="Picture 5">
            <a:extLst>
              <a:ext uri="{FF2B5EF4-FFF2-40B4-BE49-F238E27FC236}">
                <a16:creationId xmlns:a16="http://schemas.microsoft.com/office/drawing/2014/main" id="{100B5B87-580F-0749-9B73-CCF09AF15A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30175" y="1528277"/>
            <a:ext cx="5372101" cy="3958123"/>
          </a:xfrm>
          <a:prstGeom prst="rect">
            <a:avLst/>
          </a:prstGeom>
        </p:spPr>
      </p:pic>
    </p:spTree>
    <p:extLst>
      <p:ext uri="{BB962C8B-B14F-4D97-AF65-F5344CB8AC3E}">
        <p14:creationId xmlns:p14="http://schemas.microsoft.com/office/powerpoint/2010/main" val="2364809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799B4-627B-49C6-AE67-D9D6B1471EAD}"/>
              </a:ext>
            </a:extLst>
          </p:cNvPr>
          <p:cNvSpPr>
            <a:spLocks noGrp="1"/>
          </p:cNvSpPr>
          <p:nvPr>
            <p:ph type="title"/>
          </p:nvPr>
        </p:nvSpPr>
        <p:spPr>
          <a:xfrm>
            <a:off x="0" y="323147"/>
            <a:ext cx="6825239" cy="947577"/>
          </a:xfrm>
          <a:solidFill>
            <a:srgbClr val="A2182F"/>
          </a:solidFill>
        </p:spPr>
        <p:txBody>
          <a:bodyPr/>
          <a:lstStyle/>
          <a:p>
            <a:pPr algn="ctr"/>
            <a:r>
              <a:rPr lang="en-GB" dirty="0">
                <a:solidFill>
                  <a:schemeClr val="bg1"/>
                </a:solidFill>
                <a:latin typeface="Helvetica Light" panose="020B0403020202020204" pitchFamily="34" charset="0"/>
              </a:rPr>
              <a:t>Common Misconceptions</a:t>
            </a:r>
          </a:p>
        </p:txBody>
      </p:sp>
      <p:sp>
        <p:nvSpPr>
          <p:cNvPr id="3" name="Content Placeholder 2">
            <a:extLst>
              <a:ext uri="{FF2B5EF4-FFF2-40B4-BE49-F238E27FC236}">
                <a16:creationId xmlns:a16="http://schemas.microsoft.com/office/drawing/2014/main" id="{E1B94087-8163-41C7-8B2B-CCBACEC9C646}"/>
              </a:ext>
            </a:extLst>
          </p:cNvPr>
          <p:cNvSpPr>
            <a:spLocks noGrp="1"/>
          </p:cNvSpPr>
          <p:nvPr>
            <p:ph idx="1"/>
          </p:nvPr>
        </p:nvSpPr>
        <p:spPr>
          <a:xfrm>
            <a:off x="389601" y="1550021"/>
            <a:ext cx="6112800" cy="4627756"/>
          </a:xfrm>
        </p:spPr>
        <p:txBody>
          <a:bodyPr>
            <a:normAutofit fontScale="92500" lnSpcReduction="10000"/>
          </a:bodyPr>
          <a:lstStyle/>
          <a:p>
            <a:pPr>
              <a:spcBef>
                <a:spcPts val="1600"/>
              </a:spcBef>
            </a:pPr>
            <a:r>
              <a:rPr lang="en-GB" dirty="0">
                <a:latin typeface="Helvetica Light" panose="020B0403020202020204" pitchFamily="34" charset="0"/>
              </a:rPr>
              <a:t>I’m not good at Maths, and therefore I should focus on other subjects</a:t>
            </a:r>
          </a:p>
          <a:p>
            <a:pPr>
              <a:spcBef>
                <a:spcPts val="1600"/>
              </a:spcBef>
            </a:pPr>
            <a:r>
              <a:rPr lang="en-GB" dirty="0">
                <a:latin typeface="Helvetica Light" panose="020B0403020202020204" pitchFamily="34" charset="0"/>
              </a:rPr>
              <a:t>It's all work and no play</a:t>
            </a:r>
          </a:p>
          <a:p>
            <a:pPr>
              <a:spcBef>
                <a:spcPts val="1600"/>
              </a:spcBef>
            </a:pPr>
            <a:r>
              <a:rPr lang="en-GB" dirty="0">
                <a:latin typeface="Helvetica Light" panose="020B0403020202020204" pitchFamily="34" charset="0"/>
              </a:rPr>
              <a:t>Maths is going to be insanely difficult</a:t>
            </a:r>
          </a:p>
          <a:p>
            <a:pPr>
              <a:spcBef>
                <a:spcPts val="1600"/>
              </a:spcBef>
            </a:pPr>
            <a:r>
              <a:rPr lang="en-GB" dirty="0">
                <a:latin typeface="Helvetica Light" panose="020B0403020202020204" pitchFamily="34" charset="0"/>
              </a:rPr>
              <a:t>I don’t have a mathematical mind</a:t>
            </a:r>
          </a:p>
          <a:p>
            <a:pPr>
              <a:spcBef>
                <a:spcPts val="1600"/>
              </a:spcBef>
            </a:pPr>
            <a:r>
              <a:rPr lang="en-GB" dirty="0">
                <a:latin typeface="Helvetica Light" panose="020B0403020202020204" pitchFamily="34" charset="0"/>
              </a:rPr>
              <a:t>Maths has no use in real life</a:t>
            </a:r>
          </a:p>
          <a:p>
            <a:pPr>
              <a:spcBef>
                <a:spcPts val="1600"/>
              </a:spcBef>
            </a:pPr>
            <a:r>
              <a:rPr lang="en-GB" dirty="0">
                <a:latin typeface="Helvetica Light" panose="020B0403020202020204" pitchFamily="34" charset="0"/>
              </a:rPr>
              <a:t>Mathematicians don’t know how to have fun</a:t>
            </a:r>
          </a:p>
          <a:p>
            <a:pPr>
              <a:spcBef>
                <a:spcPts val="1600"/>
              </a:spcBef>
            </a:pPr>
            <a:r>
              <a:rPr lang="en-GB" dirty="0">
                <a:latin typeface="Helvetica Light" panose="020B0403020202020204" pitchFamily="34" charset="0"/>
              </a:rPr>
              <a:t>Boys are better at Maths than girls</a:t>
            </a:r>
            <a:br>
              <a:rPr lang="en-GB" dirty="0">
                <a:latin typeface="Helvetica Light" panose="020B0403020202020204" pitchFamily="34" charset="0"/>
              </a:rPr>
            </a:br>
            <a:endParaRPr lang="en-GB" dirty="0">
              <a:latin typeface="Helvetica Light" panose="020B0403020202020204" pitchFamily="34" charset="0"/>
            </a:endParaRPr>
          </a:p>
        </p:txBody>
      </p:sp>
      <p:pic>
        <p:nvPicPr>
          <p:cNvPr id="7" name="Picture 6">
            <a:extLst>
              <a:ext uri="{FF2B5EF4-FFF2-40B4-BE49-F238E27FC236}">
                <a16:creationId xmlns:a16="http://schemas.microsoft.com/office/drawing/2014/main" id="{93D20C60-00C5-3141-8A2E-309E19F6CC98}"/>
              </a:ext>
            </a:extLst>
          </p:cNvPr>
          <p:cNvPicPr>
            <a:picLocks noChangeAspect="1"/>
          </p:cNvPicPr>
          <p:nvPr/>
        </p:nvPicPr>
        <p:blipFill>
          <a:blip r:embed="rId3"/>
          <a:stretch>
            <a:fillRect/>
          </a:stretch>
        </p:blipFill>
        <p:spPr>
          <a:xfrm>
            <a:off x="6502401" y="1421779"/>
            <a:ext cx="5422900" cy="3886200"/>
          </a:xfrm>
          <a:prstGeom prst="rect">
            <a:avLst/>
          </a:prstGeom>
        </p:spPr>
      </p:pic>
    </p:spTree>
    <p:extLst>
      <p:ext uri="{BB962C8B-B14F-4D97-AF65-F5344CB8AC3E}">
        <p14:creationId xmlns:p14="http://schemas.microsoft.com/office/powerpoint/2010/main" val="3910627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hlinkClick r:id="rId3"/>
            <a:extLst>
              <a:ext uri="{FF2B5EF4-FFF2-40B4-BE49-F238E27FC236}">
                <a16:creationId xmlns:a16="http://schemas.microsoft.com/office/drawing/2014/main" id="{4F3FB9D6-622E-6C41-922C-496CB2B75263}"/>
              </a:ext>
            </a:extLst>
          </p:cNvPr>
          <p:cNvSpPr txBox="1">
            <a:spLocks/>
          </p:cNvSpPr>
          <p:nvPr/>
        </p:nvSpPr>
        <p:spPr>
          <a:xfrm>
            <a:off x="2865407" y="5526257"/>
            <a:ext cx="5708426" cy="534662"/>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US" sz="2800" b="1" dirty="0">
                <a:solidFill>
                  <a:srgbClr val="C00000"/>
                </a:solidFill>
                <a:latin typeface="Helvetica Light" panose="020B0403020202020204" pitchFamily="34" charset="0"/>
              </a:rPr>
              <a:t>Mindset of High Achievers (Video)</a:t>
            </a:r>
            <a:endParaRPr lang="en-GB" sz="2800" b="1" dirty="0">
              <a:solidFill>
                <a:srgbClr val="C00000"/>
              </a:solidFill>
              <a:latin typeface="Helvetica Light" panose="020B0403020202020204" pitchFamily="34" charset="0"/>
            </a:endParaRPr>
          </a:p>
        </p:txBody>
      </p:sp>
      <p:sp>
        <p:nvSpPr>
          <p:cNvPr id="6" name="Title 1">
            <a:extLst>
              <a:ext uri="{FF2B5EF4-FFF2-40B4-BE49-F238E27FC236}">
                <a16:creationId xmlns:a16="http://schemas.microsoft.com/office/drawing/2014/main" id="{E77BF1F9-BB01-8D47-9792-DD564BFF80A0}"/>
              </a:ext>
            </a:extLst>
          </p:cNvPr>
          <p:cNvSpPr>
            <a:spLocks noGrp="1"/>
          </p:cNvSpPr>
          <p:nvPr>
            <p:ph type="title"/>
          </p:nvPr>
        </p:nvSpPr>
        <p:spPr>
          <a:xfrm>
            <a:off x="0" y="206110"/>
            <a:ext cx="9077093" cy="752896"/>
          </a:xfrm>
          <a:solidFill>
            <a:srgbClr val="A2182F"/>
          </a:solidFill>
        </p:spPr>
        <p:txBody>
          <a:bodyPr>
            <a:normAutofit/>
          </a:bodyPr>
          <a:lstStyle/>
          <a:p>
            <a:pPr algn="ctr"/>
            <a:r>
              <a:rPr lang="en-GB" sz="4000" b="1" dirty="0">
                <a:solidFill>
                  <a:schemeClr val="bg1"/>
                </a:solidFill>
                <a:latin typeface="Helvetica Light" panose="020B0403020202020204" pitchFamily="34" charset="0"/>
              </a:rPr>
              <a:t>Video</a:t>
            </a:r>
            <a:r>
              <a:rPr lang="en-GB" sz="4000" dirty="0">
                <a:solidFill>
                  <a:schemeClr val="bg1"/>
                </a:solidFill>
                <a:latin typeface="Helvetica Light" panose="020B0403020202020204" pitchFamily="34" charset="0"/>
              </a:rPr>
              <a:t> – the mindset of high achievers</a:t>
            </a:r>
          </a:p>
        </p:txBody>
      </p:sp>
      <p:pic>
        <p:nvPicPr>
          <p:cNvPr id="7" name="Picture 6" descr="A screenshot of a person&#10;&#10;Description automatically generated">
            <a:hlinkClick r:id="rId3"/>
            <a:extLst>
              <a:ext uri="{FF2B5EF4-FFF2-40B4-BE49-F238E27FC236}">
                <a16:creationId xmlns:a16="http://schemas.microsoft.com/office/drawing/2014/main" id="{33056F8E-E255-BC4D-8999-48596CFE9101}"/>
              </a:ext>
            </a:extLst>
          </p:cNvPr>
          <p:cNvPicPr>
            <a:picLocks noChangeAspect="1"/>
          </p:cNvPicPr>
          <p:nvPr/>
        </p:nvPicPr>
        <p:blipFill rotWithShape="1">
          <a:blip r:embed="rId4"/>
          <a:srcRect l="16759" t="17054" r="14277" b="19419"/>
          <a:stretch/>
        </p:blipFill>
        <p:spPr>
          <a:xfrm>
            <a:off x="2312365" y="1169580"/>
            <a:ext cx="7567270" cy="4356677"/>
          </a:xfrm>
          <a:prstGeom prst="rect">
            <a:avLst/>
          </a:prstGeom>
        </p:spPr>
      </p:pic>
      <p:sp>
        <p:nvSpPr>
          <p:cNvPr id="8" name="TextBox 7">
            <a:extLst>
              <a:ext uri="{FF2B5EF4-FFF2-40B4-BE49-F238E27FC236}">
                <a16:creationId xmlns:a16="http://schemas.microsoft.com/office/drawing/2014/main" id="{8579A143-2202-0A4C-84FF-7701741EF768}"/>
              </a:ext>
            </a:extLst>
          </p:cNvPr>
          <p:cNvSpPr txBox="1"/>
          <p:nvPr/>
        </p:nvSpPr>
        <p:spPr>
          <a:xfrm>
            <a:off x="462300" y="5193423"/>
            <a:ext cx="1850065" cy="1200329"/>
          </a:xfrm>
          <a:prstGeom prst="rect">
            <a:avLst/>
          </a:prstGeom>
          <a:noFill/>
        </p:spPr>
        <p:txBody>
          <a:bodyPr wrap="square" rtlCol="0">
            <a:spAutoFit/>
          </a:bodyPr>
          <a:lstStyle/>
          <a:p>
            <a:r>
              <a:rPr lang="en-US" dirty="0">
                <a:solidFill>
                  <a:srgbClr val="FF0000"/>
                </a:solidFill>
              </a:rPr>
              <a:t>Video links to YouTube. We recommend that you embed. </a:t>
            </a:r>
          </a:p>
        </p:txBody>
      </p:sp>
    </p:spTree>
    <p:extLst>
      <p:ext uri="{BB962C8B-B14F-4D97-AF65-F5344CB8AC3E}">
        <p14:creationId xmlns:p14="http://schemas.microsoft.com/office/powerpoint/2010/main" val="696495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B5E462-B440-D74F-9053-1A20EDE214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1640" y="3049"/>
            <a:ext cx="9964616" cy="6643078"/>
          </a:xfrm>
          <a:prstGeom prst="rect">
            <a:avLst/>
          </a:prstGeom>
        </p:spPr>
      </p:pic>
      <p:sp>
        <p:nvSpPr>
          <p:cNvPr id="4" name="Oval 3">
            <a:extLst>
              <a:ext uri="{FF2B5EF4-FFF2-40B4-BE49-F238E27FC236}">
                <a16:creationId xmlns:a16="http://schemas.microsoft.com/office/drawing/2014/main" id="{D6E1A927-EF1E-AD45-A5EE-16031C8FAF12}"/>
              </a:ext>
            </a:extLst>
          </p:cNvPr>
          <p:cNvSpPr/>
          <p:nvPr/>
        </p:nvSpPr>
        <p:spPr>
          <a:xfrm>
            <a:off x="-1507211" y="83770"/>
            <a:ext cx="6570133" cy="6378223"/>
          </a:xfrm>
          <a:prstGeom prst="ellipse">
            <a:avLst/>
          </a:prstGeom>
          <a:solidFill>
            <a:srgbClr val="A2182F"/>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DA35A85-3A28-B240-833A-920AF3CDDA07}"/>
              </a:ext>
            </a:extLst>
          </p:cNvPr>
          <p:cNvSpPr txBox="1"/>
          <p:nvPr/>
        </p:nvSpPr>
        <p:spPr>
          <a:xfrm>
            <a:off x="505660" y="1177992"/>
            <a:ext cx="3960014" cy="3046988"/>
          </a:xfrm>
          <a:prstGeom prst="rect">
            <a:avLst/>
          </a:prstGeom>
          <a:noFill/>
        </p:spPr>
        <p:txBody>
          <a:bodyPr wrap="square" rtlCol="0">
            <a:spAutoFit/>
          </a:bodyPr>
          <a:lstStyle/>
          <a:p>
            <a:r>
              <a:rPr lang="en-US" sz="4800" b="1" dirty="0">
                <a:solidFill>
                  <a:schemeClr val="bg1"/>
                </a:solidFill>
                <a:latin typeface="Helvetica Light" panose="020B0403020202020204" pitchFamily="34" charset="0"/>
              </a:rPr>
              <a:t>TASK: </a:t>
            </a:r>
            <a:r>
              <a:rPr lang="en-US" sz="4800" dirty="0">
                <a:solidFill>
                  <a:schemeClr val="bg1"/>
                </a:solidFill>
                <a:latin typeface="Helvetica Light" panose="020B0403020202020204" pitchFamily="34" charset="0"/>
              </a:rPr>
              <a:t>What jobs could </a:t>
            </a:r>
            <a:r>
              <a:rPr lang="en-US" sz="4800" dirty="0" err="1">
                <a:solidFill>
                  <a:schemeClr val="bg1"/>
                </a:solidFill>
                <a:latin typeface="Helvetica Light" panose="020B0403020202020204" pitchFamily="34" charset="0"/>
              </a:rPr>
              <a:t>Maths</a:t>
            </a:r>
            <a:r>
              <a:rPr lang="en-US" sz="4800" dirty="0">
                <a:solidFill>
                  <a:schemeClr val="bg1"/>
                </a:solidFill>
                <a:latin typeface="Helvetica Light" panose="020B0403020202020204" pitchFamily="34" charset="0"/>
              </a:rPr>
              <a:t> support with?</a:t>
            </a:r>
          </a:p>
        </p:txBody>
      </p:sp>
    </p:spTree>
    <p:extLst>
      <p:ext uri="{BB962C8B-B14F-4D97-AF65-F5344CB8AC3E}">
        <p14:creationId xmlns:p14="http://schemas.microsoft.com/office/powerpoint/2010/main" val="3724806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9BCFB2-1C49-174E-AE5F-3AAC62CF86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62922" y="-1"/>
            <a:ext cx="7160659" cy="6612674"/>
          </a:xfrm>
          <a:prstGeom prst="rect">
            <a:avLst/>
          </a:prstGeom>
        </p:spPr>
      </p:pic>
      <p:sp>
        <p:nvSpPr>
          <p:cNvPr id="2" name="Title 1">
            <a:extLst>
              <a:ext uri="{FF2B5EF4-FFF2-40B4-BE49-F238E27FC236}">
                <a16:creationId xmlns:a16="http://schemas.microsoft.com/office/drawing/2014/main" id="{FCA110C6-ED9F-4E55-A436-8D58D8695051}"/>
              </a:ext>
            </a:extLst>
          </p:cNvPr>
          <p:cNvSpPr>
            <a:spLocks noGrp="1"/>
          </p:cNvSpPr>
          <p:nvPr>
            <p:ph type="title"/>
          </p:nvPr>
        </p:nvSpPr>
        <p:spPr>
          <a:xfrm>
            <a:off x="0" y="240778"/>
            <a:ext cx="7505464" cy="902972"/>
          </a:xfrm>
          <a:solidFill>
            <a:srgbClr val="A2182F"/>
          </a:solidFill>
        </p:spPr>
        <p:txBody>
          <a:bodyPr/>
          <a:lstStyle/>
          <a:p>
            <a:pPr algn="ctr"/>
            <a:r>
              <a:rPr lang="en-GB" dirty="0">
                <a:solidFill>
                  <a:schemeClr val="bg1"/>
                </a:solidFill>
                <a:latin typeface="Helvetica Light" panose="020B0403020202020204" pitchFamily="34" charset="0"/>
              </a:rPr>
              <a:t>What can I do with Maths?</a:t>
            </a:r>
          </a:p>
        </p:txBody>
      </p:sp>
      <p:sp>
        <p:nvSpPr>
          <p:cNvPr id="3" name="Content Placeholder 2">
            <a:extLst>
              <a:ext uri="{FF2B5EF4-FFF2-40B4-BE49-F238E27FC236}">
                <a16:creationId xmlns:a16="http://schemas.microsoft.com/office/drawing/2014/main" id="{106225E8-18FA-4B04-84EA-81B2AB696020}"/>
              </a:ext>
            </a:extLst>
          </p:cNvPr>
          <p:cNvSpPr>
            <a:spLocks noGrp="1"/>
          </p:cNvSpPr>
          <p:nvPr>
            <p:ph idx="1"/>
          </p:nvPr>
        </p:nvSpPr>
        <p:spPr>
          <a:xfrm>
            <a:off x="317597" y="2388333"/>
            <a:ext cx="4427728" cy="3680393"/>
          </a:xfrm>
        </p:spPr>
        <p:txBody>
          <a:bodyPr>
            <a:normAutofit/>
          </a:bodyPr>
          <a:lstStyle/>
          <a:p>
            <a:pPr marL="0" indent="0">
              <a:buNone/>
            </a:pPr>
            <a:r>
              <a:rPr lang="en-GB" sz="4400" dirty="0">
                <a:latin typeface="Helvetica Light" panose="020B0403020202020204" pitchFamily="34" charset="0"/>
              </a:rPr>
              <a:t>Maths is needed in EVERY job at some level! </a:t>
            </a:r>
          </a:p>
        </p:txBody>
      </p:sp>
    </p:spTree>
    <p:extLst>
      <p:ext uri="{BB962C8B-B14F-4D97-AF65-F5344CB8AC3E}">
        <p14:creationId xmlns:p14="http://schemas.microsoft.com/office/powerpoint/2010/main" val="1718447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9BCFB2-1C49-174E-AE5F-3AAC62CF86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62922" y="-1"/>
            <a:ext cx="7160659" cy="6612674"/>
          </a:xfrm>
          <a:prstGeom prst="rect">
            <a:avLst/>
          </a:prstGeom>
        </p:spPr>
      </p:pic>
      <p:sp>
        <p:nvSpPr>
          <p:cNvPr id="2" name="Title 1">
            <a:extLst>
              <a:ext uri="{FF2B5EF4-FFF2-40B4-BE49-F238E27FC236}">
                <a16:creationId xmlns:a16="http://schemas.microsoft.com/office/drawing/2014/main" id="{FCA110C6-ED9F-4E55-A436-8D58D8695051}"/>
              </a:ext>
            </a:extLst>
          </p:cNvPr>
          <p:cNvSpPr>
            <a:spLocks noGrp="1"/>
          </p:cNvSpPr>
          <p:nvPr>
            <p:ph type="title"/>
          </p:nvPr>
        </p:nvSpPr>
        <p:spPr>
          <a:xfrm>
            <a:off x="0" y="240778"/>
            <a:ext cx="7505464" cy="902972"/>
          </a:xfrm>
          <a:solidFill>
            <a:srgbClr val="A2182F"/>
          </a:solidFill>
        </p:spPr>
        <p:txBody>
          <a:bodyPr/>
          <a:lstStyle/>
          <a:p>
            <a:pPr algn="ctr"/>
            <a:r>
              <a:rPr lang="en-GB" dirty="0">
                <a:solidFill>
                  <a:schemeClr val="bg1"/>
                </a:solidFill>
                <a:latin typeface="Helvetica Light" panose="020B0403020202020204" pitchFamily="34" charset="0"/>
              </a:rPr>
              <a:t>What can I do with Maths?</a:t>
            </a:r>
          </a:p>
        </p:txBody>
      </p:sp>
      <p:sp>
        <p:nvSpPr>
          <p:cNvPr id="3" name="Content Placeholder 2">
            <a:extLst>
              <a:ext uri="{FF2B5EF4-FFF2-40B4-BE49-F238E27FC236}">
                <a16:creationId xmlns:a16="http://schemas.microsoft.com/office/drawing/2014/main" id="{106225E8-18FA-4B04-84EA-81B2AB696020}"/>
              </a:ext>
            </a:extLst>
          </p:cNvPr>
          <p:cNvSpPr>
            <a:spLocks noGrp="1"/>
          </p:cNvSpPr>
          <p:nvPr>
            <p:ph idx="1"/>
          </p:nvPr>
        </p:nvSpPr>
        <p:spPr>
          <a:xfrm>
            <a:off x="456507" y="1825625"/>
            <a:ext cx="4427728" cy="3680393"/>
          </a:xfrm>
        </p:spPr>
        <p:txBody>
          <a:bodyPr>
            <a:normAutofit lnSpcReduction="10000"/>
          </a:bodyPr>
          <a:lstStyle/>
          <a:p>
            <a:pPr fontAlgn="base"/>
            <a:r>
              <a:rPr lang="en-GB" sz="3200" dirty="0">
                <a:latin typeface="Helvetica Light" panose="020B0403020202020204" pitchFamily="34" charset="0"/>
              </a:rPr>
              <a:t>Accountant</a:t>
            </a:r>
          </a:p>
          <a:p>
            <a:pPr fontAlgn="base"/>
            <a:r>
              <a:rPr lang="en-GB" sz="3200" dirty="0">
                <a:latin typeface="Helvetica Light" panose="020B0403020202020204" pitchFamily="34" charset="0"/>
              </a:rPr>
              <a:t>Computer Programmer</a:t>
            </a:r>
          </a:p>
          <a:p>
            <a:pPr fontAlgn="base"/>
            <a:r>
              <a:rPr lang="en-GB" sz="3200" dirty="0">
                <a:latin typeface="Helvetica Light" panose="020B0403020202020204" pitchFamily="34" charset="0"/>
              </a:rPr>
              <a:t>Doctor</a:t>
            </a:r>
          </a:p>
          <a:p>
            <a:pPr fontAlgn="base"/>
            <a:r>
              <a:rPr lang="en-GB" sz="3200" dirty="0">
                <a:latin typeface="Helvetica Light" panose="020B0403020202020204" pitchFamily="34" charset="0"/>
              </a:rPr>
              <a:t>Engineer</a:t>
            </a:r>
          </a:p>
          <a:p>
            <a:pPr fontAlgn="base"/>
            <a:r>
              <a:rPr lang="en-GB" sz="3200" dirty="0">
                <a:latin typeface="Helvetica Light" panose="020B0403020202020204" pitchFamily="34" charset="0"/>
              </a:rPr>
              <a:t>Investment Manager</a:t>
            </a:r>
          </a:p>
          <a:p>
            <a:pPr fontAlgn="base"/>
            <a:r>
              <a:rPr lang="en-GB" sz="3200" dirty="0">
                <a:latin typeface="Helvetica Light" panose="020B0403020202020204" pitchFamily="34" charset="0"/>
              </a:rPr>
              <a:t>Lawyer</a:t>
            </a:r>
          </a:p>
          <a:p>
            <a:endParaRPr lang="en-GB" sz="3200" dirty="0">
              <a:latin typeface="Helvetica Light" panose="020B0403020202020204" pitchFamily="34" charset="0"/>
            </a:endParaRPr>
          </a:p>
        </p:txBody>
      </p:sp>
    </p:spTree>
    <p:extLst>
      <p:ext uri="{BB962C8B-B14F-4D97-AF65-F5344CB8AC3E}">
        <p14:creationId xmlns:p14="http://schemas.microsoft.com/office/powerpoint/2010/main" val="2056843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110C6-ED9F-4E55-A436-8D58D8695051}"/>
              </a:ext>
            </a:extLst>
          </p:cNvPr>
          <p:cNvSpPr>
            <a:spLocks noGrp="1"/>
          </p:cNvSpPr>
          <p:nvPr>
            <p:ph type="title"/>
          </p:nvPr>
        </p:nvSpPr>
        <p:spPr>
          <a:xfrm>
            <a:off x="0" y="240778"/>
            <a:ext cx="7505464" cy="902972"/>
          </a:xfrm>
          <a:solidFill>
            <a:srgbClr val="A2182F"/>
          </a:solidFill>
        </p:spPr>
        <p:txBody>
          <a:bodyPr/>
          <a:lstStyle/>
          <a:p>
            <a:pPr algn="ctr"/>
            <a:r>
              <a:rPr lang="en-GB" dirty="0">
                <a:solidFill>
                  <a:schemeClr val="bg1"/>
                </a:solidFill>
                <a:latin typeface="Helvetica Light" panose="020B0403020202020204" pitchFamily="34" charset="0"/>
              </a:rPr>
              <a:t>What can I do with Maths?</a:t>
            </a:r>
          </a:p>
        </p:txBody>
      </p:sp>
      <p:sp>
        <p:nvSpPr>
          <p:cNvPr id="5" name="Content Placeholder 2">
            <a:extLst>
              <a:ext uri="{FF2B5EF4-FFF2-40B4-BE49-F238E27FC236}">
                <a16:creationId xmlns:a16="http://schemas.microsoft.com/office/drawing/2014/main" id="{6985A677-229D-41AF-8385-41DFBFE4150A}"/>
              </a:ext>
            </a:extLst>
          </p:cNvPr>
          <p:cNvSpPr txBox="1">
            <a:spLocks/>
          </p:cNvSpPr>
          <p:nvPr/>
        </p:nvSpPr>
        <p:spPr>
          <a:xfrm>
            <a:off x="434204" y="1914834"/>
            <a:ext cx="4427728" cy="368039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fontAlgn="base">
              <a:buFont typeface="Arial" panose="020B0604020202020204" pitchFamily="34" charset="0"/>
              <a:buChar char="•"/>
            </a:pPr>
            <a:r>
              <a:rPr lang="en-GB" sz="3200" dirty="0">
                <a:latin typeface="Helvetica Light" panose="020B0403020202020204" pitchFamily="34" charset="0"/>
              </a:rPr>
              <a:t>Games Developer</a:t>
            </a:r>
          </a:p>
          <a:p>
            <a:pPr marL="285750" indent="-285750" fontAlgn="base">
              <a:buFont typeface="Arial" panose="020B0604020202020204" pitchFamily="34" charset="0"/>
              <a:buChar char="•"/>
            </a:pPr>
            <a:r>
              <a:rPr lang="en-GB" sz="3200" dirty="0">
                <a:latin typeface="Helvetica Light" panose="020B0403020202020204" pitchFamily="34" charset="0"/>
              </a:rPr>
              <a:t>Teacher</a:t>
            </a:r>
          </a:p>
          <a:p>
            <a:pPr marL="285750" indent="-285750" fontAlgn="base">
              <a:buFont typeface="Arial" panose="020B0604020202020204" pitchFamily="34" charset="0"/>
              <a:buChar char="•"/>
            </a:pPr>
            <a:r>
              <a:rPr lang="en-GB" sz="3200" dirty="0">
                <a:latin typeface="Helvetica Light" panose="020B0403020202020204" pitchFamily="34" charset="0"/>
              </a:rPr>
              <a:t>Market Researcher</a:t>
            </a:r>
          </a:p>
          <a:p>
            <a:pPr marL="285750" indent="-285750" fontAlgn="base">
              <a:buFont typeface="Arial" panose="020B0604020202020204" pitchFamily="34" charset="0"/>
              <a:buChar char="•"/>
            </a:pPr>
            <a:r>
              <a:rPr lang="en-GB" sz="3200" dirty="0">
                <a:latin typeface="Helvetica Light" panose="020B0403020202020204" pitchFamily="34" charset="0"/>
              </a:rPr>
              <a:t>Banking</a:t>
            </a:r>
          </a:p>
          <a:p>
            <a:pPr marL="285750" indent="-285750" fontAlgn="base">
              <a:buFont typeface="Arial" panose="020B0604020202020204" pitchFamily="34" charset="0"/>
              <a:buChar char="•"/>
            </a:pPr>
            <a:r>
              <a:rPr lang="en-GB" sz="3200" dirty="0">
                <a:latin typeface="Helvetica Light" panose="020B0403020202020204" pitchFamily="34" charset="0"/>
              </a:rPr>
              <a:t>Government</a:t>
            </a:r>
          </a:p>
          <a:p>
            <a:pPr marL="285750" indent="-285750" fontAlgn="base">
              <a:buFont typeface="Arial" panose="020B0604020202020204" pitchFamily="34" charset="0"/>
              <a:buChar char="•"/>
            </a:pPr>
            <a:r>
              <a:rPr lang="en-GB" sz="3200" dirty="0">
                <a:latin typeface="Helvetica Light" panose="020B0403020202020204" pitchFamily="34" charset="0"/>
              </a:rPr>
              <a:t>Space/Aircraft Industry</a:t>
            </a:r>
          </a:p>
          <a:p>
            <a:endParaRPr lang="en-GB" sz="3200" dirty="0">
              <a:latin typeface="Helvetica Light" panose="020B0403020202020204" pitchFamily="34" charset="0"/>
            </a:endParaRPr>
          </a:p>
        </p:txBody>
      </p:sp>
      <p:pic>
        <p:nvPicPr>
          <p:cNvPr id="8" name="Picture 7">
            <a:extLst>
              <a:ext uri="{FF2B5EF4-FFF2-40B4-BE49-F238E27FC236}">
                <a16:creationId xmlns:a16="http://schemas.microsoft.com/office/drawing/2014/main" id="{BC78F367-9161-4C47-987B-311B46B0990B}"/>
              </a:ext>
            </a:extLst>
          </p:cNvPr>
          <p:cNvPicPr>
            <a:picLocks noChangeAspect="1"/>
          </p:cNvPicPr>
          <p:nvPr/>
        </p:nvPicPr>
        <p:blipFill>
          <a:blip r:embed="rId2"/>
          <a:stretch>
            <a:fillRect/>
          </a:stretch>
        </p:blipFill>
        <p:spPr>
          <a:xfrm>
            <a:off x="4854297" y="1498599"/>
            <a:ext cx="6737873" cy="4096627"/>
          </a:xfrm>
          <a:prstGeom prst="rect">
            <a:avLst/>
          </a:prstGeom>
        </p:spPr>
      </p:pic>
    </p:spTree>
    <p:extLst>
      <p:ext uri="{BB962C8B-B14F-4D97-AF65-F5344CB8AC3E}">
        <p14:creationId xmlns:p14="http://schemas.microsoft.com/office/powerpoint/2010/main" val="3467275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38BB54-7263-634D-A3F0-91BFE6B04CEC}"/>
              </a:ext>
            </a:extLst>
          </p:cNvPr>
          <p:cNvPicPr>
            <a:picLocks noChangeAspect="1"/>
          </p:cNvPicPr>
          <p:nvPr/>
        </p:nvPicPr>
        <p:blipFill>
          <a:blip r:embed="rId3"/>
          <a:stretch>
            <a:fillRect/>
          </a:stretch>
        </p:blipFill>
        <p:spPr>
          <a:xfrm>
            <a:off x="7374674" y="0"/>
            <a:ext cx="4816504" cy="6659182"/>
          </a:xfrm>
          <a:prstGeom prst="rect">
            <a:avLst/>
          </a:prstGeom>
        </p:spPr>
      </p:pic>
      <p:sp>
        <p:nvSpPr>
          <p:cNvPr id="2" name="Title 1">
            <a:extLst>
              <a:ext uri="{FF2B5EF4-FFF2-40B4-BE49-F238E27FC236}">
                <a16:creationId xmlns:a16="http://schemas.microsoft.com/office/drawing/2014/main" id="{455F4979-AAB8-4021-9569-CD5B3417DED7}"/>
              </a:ext>
            </a:extLst>
          </p:cNvPr>
          <p:cNvSpPr>
            <a:spLocks noGrp="1"/>
          </p:cNvSpPr>
          <p:nvPr>
            <p:ph type="title"/>
          </p:nvPr>
        </p:nvSpPr>
        <p:spPr>
          <a:xfrm>
            <a:off x="0" y="206356"/>
            <a:ext cx="7906908" cy="1325563"/>
          </a:xfrm>
          <a:solidFill>
            <a:srgbClr val="A2182F"/>
          </a:solidFill>
        </p:spPr>
        <p:txBody>
          <a:bodyPr/>
          <a:lstStyle/>
          <a:p>
            <a:pPr algn="ctr"/>
            <a:r>
              <a:rPr lang="en-GB" dirty="0">
                <a:solidFill>
                  <a:schemeClr val="bg1"/>
                </a:solidFill>
                <a:latin typeface="Helvetica Light" panose="020B0403020202020204" pitchFamily="34" charset="0"/>
              </a:rPr>
              <a:t>How does Maths develop character and culture?</a:t>
            </a:r>
          </a:p>
        </p:txBody>
      </p:sp>
      <p:sp>
        <p:nvSpPr>
          <p:cNvPr id="11" name="Oval 10">
            <a:extLst>
              <a:ext uri="{FF2B5EF4-FFF2-40B4-BE49-F238E27FC236}">
                <a16:creationId xmlns:a16="http://schemas.microsoft.com/office/drawing/2014/main" id="{761B4085-93A8-F24C-A620-FED649183449}"/>
              </a:ext>
            </a:extLst>
          </p:cNvPr>
          <p:cNvSpPr/>
          <p:nvPr/>
        </p:nvSpPr>
        <p:spPr>
          <a:xfrm>
            <a:off x="-1183824" y="1531919"/>
            <a:ext cx="6001152" cy="5119725"/>
          </a:xfrm>
          <a:prstGeom prst="ellipse">
            <a:avLst/>
          </a:prstGeom>
          <a:solidFill>
            <a:srgbClr val="A2182F"/>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A4AC996-51FD-384C-A7A7-06D6385F64EF}"/>
              </a:ext>
            </a:extLst>
          </p:cNvPr>
          <p:cNvSpPr txBox="1"/>
          <p:nvPr/>
        </p:nvSpPr>
        <p:spPr>
          <a:xfrm>
            <a:off x="672929" y="2445176"/>
            <a:ext cx="3657600" cy="3293209"/>
          </a:xfrm>
          <a:prstGeom prst="rect">
            <a:avLst/>
          </a:prstGeom>
          <a:noFill/>
        </p:spPr>
        <p:txBody>
          <a:bodyPr wrap="square" rtlCol="0">
            <a:spAutoFit/>
          </a:bodyPr>
          <a:lstStyle/>
          <a:p>
            <a:r>
              <a:rPr lang="en-GB" sz="4000" dirty="0">
                <a:solidFill>
                  <a:schemeClr val="bg1"/>
                </a:solidFill>
                <a:latin typeface="Helvetica Light" panose="020B0403020202020204" pitchFamily="34" charset="0"/>
              </a:rPr>
              <a:t>How has your character developed since year 11?</a:t>
            </a:r>
          </a:p>
          <a:p>
            <a:endParaRPr lang="en-US" sz="4800" dirty="0">
              <a:solidFill>
                <a:schemeClr val="bg1"/>
              </a:solidFill>
              <a:latin typeface="Helvetica Light" panose="020B0403020202020204" pitchFamily="34" charset="0"/>
            </a:endParaRPr>
          </a:p>
        </p:txBody>
      </p:sp>
    </p:spTree>
    <p:extLst>
      <p:ext uri="{BB962C8B-B14F-4D97-AF65-F5344CB8AC3E}">
        <p14:creationId xmlns:p14="http://schemas.microsoft.com/office/powerpoint/2010/main" val="273461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TotalTime>
  <Words>1134</Words>
  <Application>Microsoft Macintosh PowerPoint</Application>
  <PresentationFormat>Widescreen</PresentationFormat>
  <Paragraphs>107</Paragraphs>
  <Slides>18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Helvetica Light</vt:lpstr>
      <vt:lpstr>Office Theme</vt:lpstr>
      <vt:lpstr>PowerPoint Presentation</vt:lpstr>
      <vt:lpstr>Why is Maths Important?</vt:lpstr>
      <vt:lpstr>Common Misconceptions</vt:lpstr>
      <vt:lpstr>Video – the mindset of high achievers</vt:lpstr>
      <vt:lpstr>PowerPoint Presentation</vt:lpstr>
      <vt:lpstr>What can I do with Maths?</vt:lpstr>
      <vt:lpstr>What can I do with Maths?</vt:lpstr>
      <vt:lpstr>What can I do with Maths?</vt:lpstr>
      <vt:lpstr>How does Maths develop character and culture?</vt:lpstr>
      <vt:lpstr>How does Maths develop character and culture?</vt:lpstr>
      <vt:lpstr>How does Maths develop character and culture?</vt:lpstr>
      <vt:lpstr>DISCUSS: What is going on with the colours?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Laura Hamilton</cp:lastModifiedBy>
  <cp:revision>85</cp:revision>
  <dcterms:created xsi:type="dcterms:W3CDTF">2017-10-31T01:11:11Z</dcterms:created>
  <dcterms:modified xsi:type="dcterms:W3CDTF">2019-05-04T12:03:35Z</dcterms:modified>
</cp:coreProperties>
</file>